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5"/>
  </p:notesMasterIdLst>
  <p:handoutMasterIdLst>
    <p:handoutMasterId r:id="rId16"/>
  </p:handoutMasterIdLst>
  <p:sldIdLst>
    <p:sldId id="422" r:id="rId2"/>
    <p:sldId id="437" r:id="rId3"/>
    <p:sldId id="458" r:id="rId4"/>
    <p:sldId id="556" r:id="rId5"/>
    <p:sldId id="440" r:id="rId6"/>
    <p:sldId id="481" r:id="rId7"/>
    <p:sldId id="469" r:id="rId8"/>
    <p:sldId id="470" r:id="rId9"/>
    <p:sldId id="471" r:id="rId10"/>
    <p:sldId id="424" r:id="rId11"/>
    <p:sldId id="557" r:id="rId12"/>
    <p:sldId id="501" r:id="rId13"/>
    <p:sldId id="445" r:id="rId14"/>
  </p:sldIdLst>
  <p:sldSz cx="9144000" cy="6858000" type="screen4x3"/>
  <p:notesSz cx="6645275" cy="9775825"/>
  <p:defaultTextStyle>
    <a:defPPr>
      <a:defRPr lang="fr-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rard Clivaz" initials="GC" lastIdx="1" clrIdx="0">
    <p:extLst>
      <p:ext uri="{19B8F6BF-5375-455C-9EA6-DF929625EA0E}">
        <p15:presenceInfo xmlns:p15="http://schemas.microsoft.com/office/powerpoint/2012/main" userId="S-1-5-21-3569439243-1335501484-2514192043-1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33FF"/>
    <a:srgbClr val="F2A10E"/>
    <a:srgbClr val="6699FF"/>
    <a:srgbClr val="33CC33"/>
    <a:srgbClr val="FFCC00"/>
    <a:srgbClr val="6666FF"/>
    <a:srgbClr val="FE3434"/>
    <a:srgbClr val="66FFCC"/>
    <a:srgbClr val="952F3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30" autoAdjust="0"/>
    <p:restoredTop sz="93371" autoAdjust="0"/>
  </p:normalViewPr>
  <p:slideViewPr>
    <p:cSldViewPr>
      <p:cViewPr varScale="1">
        <p:scale>
          <a:sx n="105" d="100"/>
          <a:sy n="105" d="100"/>
        </p:scale>
        <p:origin x="3654" y="96"/>
      </p:cViewPr>
      <p:guideLst>
        <p:guide orient="horz" pos="2160"/>
        <p:guide pos="2880"/>
      </p:guideLst>
    </p:cSldViewPr>
  </p:slideViewPr>
  <p:outlineViewPr>
    <p:cViewPr>
      <p:scale>
        <a:sx n="33" d="100"/>
        <a:sy n="33" d="100"/>
      </p:scale>
      <p:origin x="0" y="354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RV-DATA-ADMIN\data-epsc$\0.7%20Gestion%20de%20la%20qualit&#233;\0.7.4%20Statistiques%20&#233;cole\Statistiques%202023-2024\EPASC%20-%20Stats%20effectifs%202001%20-%202024.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SRV-DATA-ADMIN\data-epsc$\0.7%20Gestion%20de%20la%20qualit&#233;\0.7.4%20Statistiques%20&#233;cole\Statistiques%202023-2024\EPASC%20-%20Stats%20effectifs%202001%20-%202024.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SRV-DATA-ADMIN\data-epsc$\0.7%20Gestion%20de%20la%20qualit&#233;\0.7.4%20Statistiques%20&#233;cole\Statistiques%202023-2024\EPASC%20-%20Stats%20effectifs%202001%20-%202024.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SRV-DATA-ADMIN\data-epsc$\0.7%20Gestion%20de%20la%20qualit&#233;\0.7.4%20Statistiques%20&#233;cole\Statistiques%202023-2024\EPASC%20-%20Stats%20effectifs%202001%20-%20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fr-CH"/>
              <a:t>Évolution des effectifs</a:t>
            </a:r>
          </a:p>
        </c:rich>
      </c:tx>
      <c:layout>
        <c:manualLayout>
          <c:xMode val="edge"/>
          <c:yMode val="edge"/>
          <c:x val="0.4129036947304664"/>
          <c:y val="3.3232680777288158E-2"/>
        </c:manualLayout>
      </c:layout>
      <c:overlay val="0"/>
      <c:spPr>
        <a:noFill/>
        <a:ln w="25400">
          <a:noFill/>
        </a:ln>
      </c:spPr>
    </c:title>
    <c:autoTitleDeleted val="0"/>
    <c:plotArea>
      <c:layout>
        <c:manualLayout>
          <c:layoutTarget val="inner"/>
          <c:xMode val="edge"/>
          <c:yMode val="edge"/>
          <c:x val="0.10894402134159459"/>
          <c:y val="0.13015551945218515"/>
          <c:w val="0.88973041921161722"/>
          <c:h val="0.68875741226791098"/>
        </c:manualLayout>
      </c:layout>
      <c:barChart>
        <c:barDir val="col"/>
        <c:grouping val="stacked"/>
        <c:varyColors val="0"/>
        <c:ser>
          <c:idx val="0"/>
          <c:order val="0"/>
          <c:spPr>
            <a:solidFill>
              <a:srgbClr val="FFC000"/>
            </a:solidFill>
            <a:ln w="12700">
              <a:noFill/>
              <a:prstDash val="solid"/>
            </a:ln>
          </c:spPr>
          <c:invertIfNegative val="0"/>
          <c:dLbls>
            <c:spPr>
              <a:noFill/>
              <a:ln>
                <a:noFill/>
              </a:ln>
              <a:effectLst/>
            </c:spPr>
            <c:txPr>
              <a:bodyPr/>
              <a:lstStyle/>
              <a:p>
                <a:pPr>
                  <a:defRPr sz="1000" b="0" i="0" u="none" strike="noStrike" baseline="0">
                    <a:solidFill>
                      <a:srgbClr val="000000"/>
                    </a:solidFill>
                    <a:latin typeface="Arial"/>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'EPSC effectifs 2001-2024'!$K$11:$X$11</c:f>
              <c:strCache>
                <c:ptCount val="14"/>
                <c:pt idx="0">
                  <c:v>2010-2011</c:v>
                </c:pt>
                <c:pt idx="1">
                  <c:v>2011-2012</c:v>
                </c:pt>
                <c:pt idx="2">
                  <c:v>2012-2013</c:v>
                </c:pt>
                <c:pt idx="3">
                  <c:v>2013-2014</c:v>
                </c:pt>
                <c:pt idx="4">
                  <c:v>2014-2015</c:v>
                </c:pt>
                <c:pt idx="5">
                  <c:v>2015-2016</c:v>
                </c:pt>
                <c:pt idx="6">
                  <c:v>2016 - 2017</c:v>
                </c:pt>
                <c:pt idx="7">
                  <c:v>2017-2018</c:v>
                </c:pt>
                <c:pt idx="8">
                  <c:v>2018-2019</c:v>
                </c:pt>
                <c:pt idx="9">
                  <c:v>2019-2020</c:v>
                </c:pt>
                <c:pt idx="10">
                  <c:v>2020-2021</c:v>
                </c:pt>
                <c:pt idx="11">
                  <c:v>2021-2022</c:v>
                </c:pt>
                <c:pt idx="12">
                  <c:v>2022-2023</c:v>
                </c:pt>
                <c:pt idx="13">
                  <c:v>2023-2024</c:v>
                </c:pt>
              </c:strCache>
            </c:strRef>
          </c:cat>
          <c:val>
            <c:numRef>
              <c:f>'EPSC effectifs 2001-2024'!$K$12:$X$12</c:f>
              <c:numCache>
                <c:formatCode>General</c:formatCode>
                <c:ptCount val="14"/>
                <c:pt idx="0">
                  <c:v>149</c:v>
                </c:pt>
                <c:pt idx="1">
                  <c:v>162</c:v>
                </c:pt>
                <c:pt idx="2">
                  <c:v>168</c:v>
                </c:pt>
                <c:pt idx="3">
                  <c:v>163</c:v>
                </c:pt>
                <c:pt idx="4">
                  <c:v>164</c:v>
                </c:pt>
                <c:pt idx="5">
                  <c:v>165</c:v>
                </c:pt>
                <c:pt idx="6">
                  <c:v>174</c:v>
                </c:pt>
                <c:pt idx="7">
                  <c:v>224</c:v>
                </c:pt>
                <c:pt idx="8">
                  <c:v>221</c:v>
                </c:pt>
                <c:pt idx="9">
                  <c:v>217</c:v>
                </c:pt>
                <c:pt idx="10">
                  <c:v>206</c:v>
                </c:pt>
                <c:pt idx="11">
                  <c:v>234</c:v>
                </c:pt>
                <c:pt idx="12">
                  <c:v>256</c:v>
                </c:pt>
                <c:pt idx="13">
                  <c:v>324</c:v>
                </c:pt>
              </c:numCache>
            </c:numRef>
          </c:val>
          <c:extLst>
            <c:ext xmlns:c16="http://schemas.microsoft.com/office/drawing/2014/chart" uri="{C3380CC4-5D6E-409C-BE32-E72D297353CC}">
              <c16:uniqueId val="{00000000-B2D6-4769-941A-9128B1D96DEA}"/>
            </c:ext>
          </c:extLst>
        </c:ser>
        <c:ser>
          <c:idx val="1"/>
          <c:order val="1"/>
          <c:spPr>
            <a:solidFill>
              <a:srgbClr val="00B050"/>
            </a:solidFill>
            <a:ln w="12700">
              <a:noFill/>
              <a:prstDash val="solid"/>
            </a:ln>
          </c:spPr>
          <c:invertIfNegative val="0"/>
          <c:dLbls>
            <c:spPr>
              <a:noFill/>
              <a:ln>
                <a:noFill/>
              </a:ln>
              <a:effectLst/>
            </c:spPr>
            <c:txPr>
              <a:bodyPr/>
              <a:lstStyle/>
              <a:p>
                <a:pPr>
                  <a:defRPr sz="1000" b="0" i="0" u="none" strike="noStrike" baseline="0">
                    <a:solidFill>
                      <a:srgbClr val="FFFFFF"/>
                    </a:solidFill>
                    <a:latin typeface="Arial"/>
                    <a:ea typeface="Arial"/>
                    <a:cs typeface="Aria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'EPSC effectifs 2001-2024'!$K$11:$X$11</c:f>
              <c:strCache>
                <c:ptCount val="14"/>
                <c:pt idx="0">
                  <c:v>2010-2011</c:v>
                </c:pt>
                <c:pt idx="1">
                  <c:v>2011-2012</c:v>
                </c:pt>
                <c:pt idx="2">
                  <c:v>2012-2013</c:v>
                </c:pt>
                <c:pt idx="3">
                  <c:v>2013-2014</c:v>
                </c:pt>
                <c:pt idx="4">
                  <c:v>2014-2015</c:v>
                </c:pt>
                <c:pt idx="5">
                  <c:v>2015-2016</c:v>
                </c:pt>
                <c:pt idx="6">
                  <c:v>2016 - 2017</c:v>
                </c:pt>
                <c:pt idx="7">
                  <c:v>2017-2018</c:v>
                </c:pt>
                <c:pt idx="8">
                  <c:v>2018-2019</c:v>
                </c:pt>
                <c:pt idx="9">
                  <c:v>2019-2020</c:v>
                </c:pt>
                <c:pt idx="10">
                  <c:v>2020-2021</c:v>
                </c:pt>
                <c:pt idx="11">
                  <c:v>2021-2022</c:v>
                </c:pt>
                <c:pt idx="12">
                  <c:v>2022-2023</c:v>
                </c:pt>
                <c:pt idx="13">
                  <c:v>2023-2024</c:v>
                </c:pt>
              </c:strCache>
            </c:strRef>
          </c:cat>
          <c:val>
            <c:numRef>
              <c:f>'EPSC effectifs 2001-2024'!$K$13:$X$13</c:f>
              <c:numCache>
                <c:formatCode>General</c:formatCode>
                <c:ptCount val="14"/>
                <c:pt idx="0">
                  <c:v>185</c:v>
                </c:pt>
                <c:pt idx="1">
                  <c:v>188</c:v>
                </c:pt>
                <c:pt idx="2">
                  <c:v>176</c:v>
                </c:pt>
                <c:pt idx="3">
                  <c:v>188</c:v>
                </c:pt>
                <c:pt idx="4">
                  <c:v>196</c:v>
                </c:pt>
                <c:pt idx="5">
                  <c:v>200</c:v>
                </c:pt>
                <c:pt idx="6">
                  <c:v>203</c:v>
                </c:pt>
                <c:pt idx="7">
                  <c:v>197</c:v>
                </c:pt>
                <c:pt idx="8">
                  <c:v>251</c:v>
                </c:pt>
                <c:pt idx="9">
                  <c:v>238</c:v>
                </c:pt>
                <c:pt idx="10">
                  <c:v>238</c:v>
                </c:pt>
                <c:pt idx="11">
                  <c:v>230</c:v>
                </c:pt>
                <c:pt idx="12">
                  <c:v>230</c:v>
                </c:pt>
                <c:pt idx="13">
                  <c:v>319</c:v>
                </c:pt>
              </c:numCache>
            </c:numRef>
          </c:val>
          <c:extLst>
            <c:ext xmlns:c16="http://schemas.microsoft.com/office/drawing/2014/chart" uri="{C3380CC4-5D6E-409C-BE32-E72D297353CC}">
              <c16:uniqueId val="{00000001-B2D6-4769-941A-9128B1D96DEA}"/>
            </c:ext>
          </c:extLst>
        </c:ser>
        <c:ser>
          <c:idx val="2"/>
          <c:order val="2"/>
          <c:spPr>
            <a:solidFill>
              <a:srgbClr val="0070C0"/>
            </a:solidFill>
            <a:ln w="12700">
              <a:noFill/>
              <a:prstDash val="solid"/>
            </a:ln>
          </c:spPr>
          <c:invertIfNegative val="0"/>
          <c:dLbls>
            <c:spPr>
              <a:noFill/>
              <a:ln>
                <a:noFill/>
              </a:ln>
              <a:effectLst/>
            </c:spPr>
            <c:txPr>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'EPSC effectifs 2001-2024'!$K$11:$X$11</c:f>
              <c:strCache>
                <c:ptCount val="14"/>
                <c:pt idx="0">
                  <c:v>2010-2011</c:v>
                </c:pt>
                <c:pt idx="1">
                  <c:v>2011-2012</c:v>
                </c:pt>
                <c:pt idx="2">
                  <c:v>2012-2013</c:v>
                </c:pt>
                <c:pt idx="3">
                  <c:v>2013-2014</c:v>
                </c:pt>
                <c:pt idx="4">
                  <c:v>2014-2015</c:v>
                </c:pt>
                <c:pt idx="5">
                  <c:v>2015-2016</c:v>
                </c:pt>
                <c:pt idx="6">
                  <c:v>2016 - 2017</c:v>
                </c:pt>
                <c:pt idx="7">
                  <c:v>2017-2018</c:v>
                </c:pt>
                <c:pt idx="8">
                  <c:v>2018-2019</c:v>
                </c:pt>
                <c:pt idx="9">
                  <c:v>2019-2020</c:v>
                </c:pt>
                <c:pt idx="10">
                  <c:v>2020-2021</c:v>
                </c:pt>
                <c:pt idx="11">
                  <c:v>2021-2022</c:v>
                </c:pt>
                <c:pt idx="12">
                  <c:v>2022-2023</c:v>
                </c:pt>
                <c:pt idx="13">
                  <c:v>2023-2024</c:v>
                </c:pt>
              </c:strCache>
            </c:strRef>
          </c:cat>
          <c:val>
            <c:numRef>
              <c:f>'EPSC effectifs 2001-2024'!$K$14:$X$14</c:f>
              <c:numCache>
                <c:formatCode>General</c:formatCode>
                <c:ptCount val="14"/>
                <c:pt idx="0">
                  <c:v>101</c:v>
                </c:pt>
                <c:pt idx="1">
                  <c:v>113</c:v>
                </c:pt>
                <c:pt idx="2">
                  <c:v>133</c:v>
                </c:pt>
                <c:pt idx="3">
                  <c:v>143</c:v>
                </c:pt>
                <c:pt idx="4">
                  <c:v>158</c:v>
                </c:pt>
                <c:pt idx="5">
                  <c:v>160</c:v>
                </c:pt>
                <c:pt idx="6">
                  <c:v>155</c:v>
                </c:pt>
                <c:pt idx="7">
                  <c:v>154</c:v>
                </c:pt>
                <c:pt idx="8">
                  <c:v>153</c:v>
                </c:pt>
                <c:pt idx="9">
                  <c:v>204</c:v>
                </c:pt>
                <c:pt idx="10">
                  <c:v>186</c:v>
                </c:pt>
                <c:pt idx="11">
                  <c:v>161</c:v>
                </c:pt>
                <c:pt idx="12">
                  <c:v>174</c:v>
                </c:pt>
                <c:pt idx="13">
                  <c:v>229</c:v>
                </c:pt>
              </c:numCache>
            </c:numRef>
          </c:val>
          <c:extLst>
            <c:ext xmlns:c16="http://schemas.microsoft.com/office/drawing/2014/chart" uri="{C3380CC4-5D6E-409C-BE32-E72D297353CC}">
              <c16:uniqueId val="{00000002-B2D6-4769-941A-9128B1D96DEA}"/>
            </c:ext>
          </c:extLst>
        </c:ser>
        <c:ser>
          <c:idx val="3"/>
          <c:order val="3"/>
          <c:invertIfNegative val="0"/>
          <c:dLbls>
            <c:spPr>
              <a:noFill/>
              <a:ln>
                <a:noFill/>
              </a:ln>
              <a:effectLst/>
            </c:spPr>
            <c:txPr>
              <a:bodyPr wrap="square" lIns="38100" tIns="19050" rIns="38100" bIns="19050" anchor="ctr">
                <a:spAutoFit/>
              </a:bodyPr>
              <a:lstStyle/>
              <a:p>
                <a:pPr>
                  <a:defRPr>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'EPSC effectifs 2001-2024'!$K$11:$X$11</c:f>
              <c:strCache>
                <c:ptCount val="14"/>
                <c:pt idx="0">
                  <c:v>2010-2011</c:v>
                </c:pt>
                <c:pt idx="1">
                  <c:v>2011-2012</c:v>
                </c:pt>
                <c:pt idx="2">
                  <c:v>2012-2013</c:v>
                </c:pt>
                <c:pt idx="3">
                  <c:v>2013-2014</c:v>
                </c:pt>
                <c:pt idx="4">
                  <c:v>2014-2015</c:v>
                </c:pt>
                <c:pt idx="5">
                  <c:v>2015-2016</c:v>
                </c:pt>
                <c:pt idx="6">
                  <c:v>2016 - 2017</c:v>
                </c:pt>
                <c:pt idx="7">
                  <c:v>2017-2018</c:v>
                </c:pt>
                <c:pt idx="8">
                  <c:v>2018-2019</c:v>
                </c:pt>
                <c:pt idx="9">
                  <c:v>2019-2020</c:v>
                </c:pt>
                <c:pt idx="10">
                  <c:v>2020-2021</c:v>
                </c:pt>
                <c:pt idx="11">
                  <c:v>2021-2022</c:v>
                </c:pt>
                <c:pt idx="12">
                  <c:v>2022-2023</c:v>
                </c:pt>
                <c:pt idx="13">
                  <c:v>2023-2024</c:v>
                </c:pt>
              </c:strCache>
            </c:strRef>
          </c:cat>
          <c:val>
            <c:numRef>
              <c:f>'EPSC effectifs 2001-2024'!$K$15:$X$15</c:f>
              <c:numCache>
                <c:formatCode>General</c:formatCode>
                <c:ptCount val="14"/>
                <c:pt idx="0">
                  <c:v>0</c:v>
                </c:pt>
                <c:pt idx="1">
                  <c:v>0</c:v>
                </c:pt>
                <c:pt idx="2">
                  <c:v>0</c:v>
                </c:pt>
                <c:pt idx="3">
                  <c:v>0</c:v>
                </c:pt>
                <c:pt idx="4">
                  <c:v>61</c:v>
                </c:pt>
                <c:pt idx="5">
                  <c:v>73</c:v>
                </c:pt>
                <c:pt idx="6">
                  <c:v>81</c:v>
                </c:pt>
                <c:pt idx="7">
                  <c:v>77</c:v>
                </c:pt>
                <c:pt idx="8">
                  <c:v>90</c:v>
                </c:pt>
                <c:pt idx="9">
                  <c:v>82</c:v>
                </c:pt>
                <c:pt idx="10">
                  <c:v>85</c:v>
                </c:pt>
                <c:pt idx="11">
                  <c:v>89</c:v>
                </c:pt>
                <c:pt idx="12">
                  <c:v>123</c:v>
                </c:pt>
                <c:pt idx="13">
                  <c:v>120</c:v>
                </c:pt>
              </c:numCache>
            </c:numRef>
          </c:val>
          <c:extLst>
            <c:ext xmlns:c16="http://schemas.microsoft.com/office/drawing/2014/chart" uri="{C3380CC4-5D6E-409C-BE32-E72D297353CC}">
              <c16:uniqueId val="{00000003-B2D6-4769-941A-9128B1D96DEA}"/>
            </c:ext>
          </c:extLst>
        </c:ser>
        <c:dLbls>
          <c:showLegendKey val="0"/>
          <c:showVal val="0"/>
          <c:showCatName val="0"/>
          <c:showSerName val="0"/>
          <c:showPercent val="0"/>
          <c:showBubbleSize val="0"/>
        </c:dLbls>
        <c:gapWidth val="150"/>
        <c:overlap val="100"/>
        <c:axId val="96057600"/>
        <c:axId val="96059392"/>
      </c:barChart>
      <c:catAx>
        <c:axId val="9605760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96059392"/>
        <c:crosses val="autoZero"/>
        <c:auto val="1"/>
        <c:lblAlgn val="ctr"/>
        <c:lblOffset val="100"/>
        <c:noMultiLvlLbl val="0"/>
      </c:catAx>
      <c:valAx>
        <c:axId val="96059392"/>
        <c:scaling>
          <c:orientation val="minMax"/>
        </c:scaling>
        <c:delete val="0"/>
        <c:axPos val="l"/>
        <c:majorGridlines>
          <c:spPr>
            <a:ln w="3175">
              <a:solidFill>
                <a:srgbClr val="000000"/>
              </a:solidFill>
              <a:prstDash val="solid"/>
            </a:ln>
          </c:spPr>
        </c:majorGridlines>
        <c:title>
          <c:tx>
            <c:rich>
              <a:bodyPr/>
              <a:lstStyle/>
              <a:p>
                <a:pPr>
                  <a:defRPr sz="1100" b="1" i="0" u="none" strike="noStrike" baseline="0">
                    <a:solidFill>
                      <a:srgbClr val="000000"/>
                    </a:solidFill>
                    <a:latin typeface="Arial"/>
                    <a:ea typeface="Arial"/>
                    <a:cs typeface="Arial"/>
                  </a:defRPr>
                </a:pPr>
                <a:r>
                  <a:rPr lang="fr-CH"/>
                  <a:t>Nombres d'apprentis</a:t>
                </a:r>
              </a:p>
            </c:rich>
          </c:tx>
          <c:layout>
            <c:manualLayout>
              <c:xMode val="edge"/>
              <c:yMode val="edge"/>
              <c:x val="3.9785296068760634E-2"/>
              <c:y val="0.2563948084471092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96057600"/>
        <c:crosses val="autoZero"/>
        <c:crossBetween val="between"/>
      </c:valAx>
      <c:spPr>
        <a:solidFill>
          <a:sysClr val="window" lastClr="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25" b="1" i="0" u="none" strike="noStrike" kern="1200" baseline="0">
                <a:solidFill>
                  <a:srgbClr val="000000"/>
                </a:solidFill>
                <a:latin typeface="Arial"/>
                <a:ea typeface="Arial"/>
                <a:cs typeface="Arial"/>
              </a:defRPr>
            </a:pPr>
            <a:r>
              <a:rPr lang="fr-CH"/>
              <a:t>Nombre des apprentis par filière</a:t>
            </a:r>
          </a:p>
        </c:rich>
      </c:tx>
      <c:layout>
        <c:manualLayout>
          <c:xMode val="edge"/>
          <c:yMode val="edge"/>
          <c:x val="0.33898305084745761"/>
          <c:y val="3.3078880407124679E-2"/>
        </c:manualLayout>
      </c:layout>
      <c:overlay val="0"/>
      <c:spPr>
        <a:noFill/>
        <a:ln w="25400">
          <a:noFill/>
        </a:ln>
        <a:effectLst/>
      </c:spPr>
      <c:txPr>
        <a:bodyPr rot="0" spcFirstLastPara="1" vertOverflow="ellipsis" vert="horz" wrap="square" anchor="ctr" anchorCtr="1"/>
        <a:lstStyle/>
        <a:p>
          <a:pPr>
            <a:defRPr sz="1225" b="1" i="0" u="none" strike="noStrike" kern="1200" baseline="0">
              <a:solidFill>
                <a:srgbClr val="000000"/>
              </a:solidFill>
              <a:latin typeface="Arial"/>
              <a:ea typeface="Arial"/>
              <a:cs typeface="Arial"/>
            </a:defRPr>
          </a:pPr>
          <a:endParaRPr lang="fr-FR"/>
        </a:p>
      </c:txPr>
    </c:title>
    <c:autoTitleDeleted val="0"/>
    <c:view3D>
      <c:rotX val="15"/>
      <c:rotY val="0"/>
      <c:rAngAx val="0"/>
      <c:perspective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104737070838763E-2"/>
          <c:y val="0.28329172593883778"/>
          <c:w val="0.67709691438504993"/>
          <c:h val="0.52417409655854086"/>
        </c:manualLayout>
      </c:layout>
      <c:pie3DChart>
        <c:varyColors val="1"/>
        <c:ser>
          <c:idx val="0"/>
          <c:order val="0"/>
          <c:dPt>
            <c:idx val="0"/>
            <c:bubble3D val="0"/>
            <c:explosion val="8"/>
            <c:spPr>
              <a:solidFill>
                <a:schemeClr val="accent1">
                  <a:lumMod val="50000"/>
                </a:schemeClr>
              </a:solidFill>
              <a:ln>
                <a:noFill/>
              </a:ln>
              <a:effectLst/>
              <a:sp3d/>
            </c:spPr>
            <c:extLst>
              <c:ext xmlns:c16="http://schemas.microsoft.com/office/drawing/2014/chart" uri="{C3380CC4-5D6E-409C-BE32-E72D297353CC}">
                <c16:uniqueId val="{00000001-F547-4DEE-99E9-E32FC71B7DA3}"/>
              </c:ext>
            </c:extLst>
          </c:dPt>
          <c:dPt>
            <c:idx val="1"/>
            <c:bubble3D val="0"/>
            <c:explosion val="27"/>
            <c:spPr>
              <a:solidFill>
                <a:srgbClr val="00B050"/>
              </a:solidFill>
              <a:ln>
                <a:noFill/>
              </a:ln>
              <a:effectLst/>
              <a:sp3d/>
            </c:spPr>
            <c:extLst>
              <c:ext xmlns:c16="http://schemas.microsoft.com/office/drawing/2014/chart" uri="{C3380CC4-5D6E-409C-BE32-E72D297353CC}">
                <c16:uniqueId val="{00000003-F547-4DEE-99E9-E32FC71B7DA3}"/>
              </c:ext>
            </c:extLst>
          </c:dPt>
          <c:dPt>
            <c:idx val="2"/>
            <c:bubble3D val="0"/>
            <c:explosion val="12"/>
            <c:spPr>
              <a:solidFill>
                <a:srgbClr val="92D050"/>
              </a:solidFill>
              <a:ln>
                <a:noFill/>
              </a:ln>
              <a:effectLst/>
              <a:sp3d/>
            </c:spPr>
            <c:extLst>
              <c:ext xmlns:c16="http://schemas.microsoft.com/office/drawing/2014/chart" uri="{C3380CC4-5D6E-409C-BE32-E72D297353CC}">
                <c16:uniqueId val="{00000005-F547-4DEE-99E9-E32FC71B7DA3}"/>
              </c:ext>
            </c:extLst>
          </c:dPt>
          <c:dPt>
            <c:idx val="3"/>
            <c:bubble3D val="0"/>
            <c:explosion val="11"/>
            <c:spPr>
              <a:solidFill>
                <a:schemeClr val="accent2">
                  <a:lumMod val="40000"/>
                  <a:lumOff val="60000"/>
                </a:schemeClr>
              </a:solidFill>
              <a:ln>
                <a:noFill/>
              </a:ln>
              <a:effectLst/>
              <a:sp3d/>
            </c:spPr>
            <c:extLst>
              <c:ext xmlns:c16="http://schemas.microsoft.com/office/drawing/2014/chart" uri="{C3380CC4-5D6E-409C-BE32-E72D297353CC}">
                <c16:uniqueId val="{00000007-F547-4DEE-99E9-E32FC71B7DA3}"/>
              </c:ext>
            </c:extLst>
          </c:dPt>
          <c:dPt>
            <c:idx val="4"/>
            <c:bubble3D val="0"/>
            <c:explosion val="9"/>
            <c:spPr>
              <a:solidFill>
                <a:schemeClr val="accent5"/>
              </a:solidFill>
              <a:ln>
                <a:noFill/>
              </a:ln>
              <a:effectLst/>
              <a:sp3d/>
            </c:spPr>
            <c:extLst>
              <c:ext xmlns:c16="http://schemas.microsoft.com/office/drawing/2014/chart" uri="{C3380CC4-5D6E-409C-BE32-E72D297353CC}">
                <c16:uniqueId val="{00000009-F547-4DEE-99E9-E32FC71B7DA3}"/>
              </c:ext>
            </c:extLst>
          </c:dPt>
          <c:dPt>
            <c:idx val="5"/>
            <c:bubble3D val="0"/>
            <c:explosion val="13"/>
            <c:spPr>
              <a:solidFill>
                <a:srgbClr val="FFFF00"/>
              </a:solidFill>
              <a:ln>
                <a:noFill/>
              </a:ln>
              <a:effectLst/>
              <a:sp3d/>
            </c:spPr>
            <c:extLst>
              <c:ext xmlns:c16="http://schemas.microsoft.com/office/drawing/2014/chart" uri="{C3380CC4-5D6E-409C-BE32-E72D297353CC}">
                <c16:uniqueId val="{0000000B-F547-4DEE-99E9-E32FC71B7DA3}"/>
              </c:ext>
            </c:extLst>
          </c:dPt>
          <c:dPt>
            <c:idx val="6"/>
            <c:bubble3D val="0"/>
            <c:spPr>
              <a:solidFill>
                <a:srgbClr val="F2A10E"/>
              </a:solidFill>
              <a:ln>
                <a:noFill/>
              </a:ln>
              <a:effectLst/>
              <a:sp3d/>
            </c:spPr>
            <c:extLst>
              <c:ext xmlns:c16="http://schemas.microsoft.com/office/drawing/2014/chart" uri="{C3380CC4-5D6E-409C-BE32-E72D297353CC}">
                <c16:uniqueId val="{0000000D-F547-4DEE-99E9-E32FC71B7DA3}"/>
              </c:ext>
            </c:extLst>
          </c:dPt>
          <c:dPt>
            <c:idx val="7"/>
            <c:bubble3D val="0"/>
            <c:spPr>
              <a:solidFill>
                <a:srgbClr val="FF0000"/>
              </a:solidFill>
              <a:ln>
                <a:noFill/>
              </a:ln>
              <a:effectLst/>
              <a:sp3d/>
            </c:spPr>
            <c:extLst>
              <c:ext xmlns:c16="http://schemas.microsoft.com/office/drawing/2014/chart" uri="{C3380CC4-5D6E-409C-BE32-E72D297353CC}">
                <c16:uniqueId val="{0000000F-F547-4DEE-99E9-E32FC71B7DA3}"/>
              </c:ext>
            </c:extLst>
          </c:dPt>
          <c:dLbls>
            <c:numFmt formatCode="0%" sourceLinked="0"/>
            <c:spPr>
              <a:noFill/>
              <a:ln w="25400">
                <a:noFill/>
              </a:ln>
              <a:effectLst/>
            </c:spPr>
            <c:txPr>
              <a:bodyPr rot="0" spcFirstLastPara="1" vertOverflow="ellipsis" vert="horz" wrap="square" anchor="ctr" anchorCtr="1"/>
              <a:lstStyle/>
              <a:p>
                <a:pPr>
                  <a:defRPr sz="875" b="0" i="0" u="none" strike="noStrike" kern="1200" baseline="0">
                    <a:solidFill>
                      <a:srgbClr val="000000"/>
                    </a:solidFill>
                    <a:latin typeface="Arial"/>
                    <a:ea typeface="Arial"/>
                    <a:cs typeface="Arial"/>
                  </a:defRPr>
                </a:pPr>
                <a:endParaRPr lang="fr-FR"/>
              </a:p>
            </c:txPr>
            <c:dLblPos val="outEnd"/>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Introduction!$C$52:$C$59</c:f>
              <c:strCache>
                <c:ptCount val="8"/>
                <c:pt idx="0">
                  <c:v>ASE</c:v>
                </c:pt>
                <c:pt idx="1">
                  <c:v>ASSC</c:v>
                </c:pt>
                <c:pt idx="2">
                  <c:v>ASA</c:v>
                </c:pt>
                <c:pt idx="3">
                  <c:v>EEI</c:v>
                </c:pt>
                <c:pt idx="4">
                  <c:v>GEI</c:v>
                </c:pt>
                <c:pt idx="5">
                  <c:v>AM</c:v>
                </c:pt>
                <c:pt idx="6">
                  <c:v>AD</c:v>
                </c:pt>
                <c:pt idx="7">
                  <c:v>SCAI / PAI</c:v>
                </c:pt>
              </c:strCache>
            </c:strRef>
          </c:cat>
          <c:val>
            <c:numRef>
              <c:f>Introduction!$D$52:$D$59</c:f>
              <c:numCache>
                <c:formatCode>0\ "apprentis"</c:formatCode>
                <c:ptCount val="8"/>
                <c:pt idx="0">
                  <c:v>302</c:v>
                </c:pt>
                <c:pt idx="1">
                  <c:v>298</c:v>
                </c:pt>
                <c:pt idx="2">
                  <c:v>44</c:v>
                </c:pt>
                <c:pt idx="3">
                  <c:v>36</c:v>
                </c:pt>
                <c:pt idx="4">
                  <c:v>51</c:v>
                </c:pt>
                <c:pt idx="5">
                  <c:v>69</c:v>
                </c:pt>
                <c:pt idx="6">
                  <c:v>72</c:v>
                </c:pt>
                <c:pt idx="7">
                  <c:v>120</c:v>
                </c:pt>
              </c:numCache>
            </c:numRef>
          </c:val>
          <c:extLst>
            <c:ext xmlns:c16="http://schemas.microsoft.com/office/drawing/2014/chart" uri="{C3380CC4-5D6E-409C-BE32-E72D297353CC}">
              <c16:uniqueId val="{00000010-F547-4DEE-99E9-E32FC71B7DA3}"/>
            </c:ext>
          </c:extLst>
        </c:ser>
        <c:dLbls>
          <c:dLblPos val="outEnd"/>
          <c:showLegendKey val="0"/>
          <c:showVal val="1"/>
          <c:showCatName val="0"/>
          <c:showSerName val="0"/>
          <c:showPercent val="0"/>
          <c:showBubbleSize val="0"/>
          <c:showLeaderLines val="1"/>
        </c:dLbls>
      </c:pie3DChart>
      <c:spPr>
        <a:noFill/>
        <a:ln w="25400">
          <a:noFill/>
        </a:ln>
        <a:effectLst/>
      </c:spPr>
    </c:plotArea>
    <c:legend>
      <c:legendPos val="r"/>
      <c:layout>
        <c:manualLayout>
          <c:xMode val="edge"/>
          <c:yMode val="edge"/>
          <c:x val="0.74628353985086937"/>
          <c:y val="0.38152978969231899"/>
          <c:w val="0.24581972233914051"/>
          <c:h val="0.34638883879973026"/>
        </c:manualLayout>
      </c:layout>
      <c:overlay val="0"/>
      <c:spPr>
        <a:solidFill>
          <a:srgbClr val="FFFFFF"/>
        </a:solidFill>
        <a:ln w="3175">
          <a:solidFill>
            <a:srgbClr val="000000"/>
          </a:solidFill>
          <a:prstDash val="solid"/>
        </a:ln>
        <a:effectLst/>
      </c:spPr>
      <c:txPr>
        <a:bodyPr rot="0" spcFirstLastPara="1" vertOverflow="ellipsis" vert="horz" wrap="square" anchor="ctr" anchorCtr="1"/>
        <a:lstStyle/>
        <a:p>
          <a:pPr>
            <a:defRPr sz="1085" b="0" i="0" u="none" strike="noStrike" kern="1200" baseline="0">
              <a:solidFill>
                <a:srgbClr val="000000"/>
              </a:solidFill>
              <a:latin typeface="Arial"/>
              <a:ea typeface="Arial"/>
              <a:cs typeface="Arial"/>
            </a:defRPr>
          </a:pPr>
          <a:endParaRPr lang="fr-FR"/>
        </a:p>
      </c:txPr>
    </c:legend>
    <c:plotVisOnly val="1"/>
    <c:dispBlanksAs val="zero"/>
    <c:showDLblsOverMax val="0"/>
  </c:chart>
  <c:spPr>
    <a:solidFill>
      <a:srgbClr val="FFFFFF"/>
    </a:solidFill>
    <a:ln w="3175" cap="flat" cmpd="sng" algn="ctr">
      <a:solidFill>
        <a:srgbClr val="000000"/>
      </a:solidFill>
      <a:prstDash val="solid"/>
      <a:round/>
    </a:ln>
    <a:effectLst/>
  </c:spPr>
  <c:txPr>
    <a:bodyPr/>
    <a:lstStyle/>
    <a:p>
      <a:pPr>
        <a:defRPr sz="825" b="0" i="0" u="none" strike="noStrike" baseline="0">
          <a:solidFill>
            <a:srgbClr val="000000"/>
          </a:solidFill>
          <a:latin typeface="Arial"/>
          <a:ea typeface="Arial"/>
          <a:cs typeface="Aria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75" b="1" i="0" u="none" strike="noStrike" baseline="0">
                <a:solidFill>
                  <a:srgbClr val="000000"/>
                </a:solidFill>
                <a:latin typeface="Arial"/>
                <a:ea typeface="Arial"/>
                <a:cs typeface="Arial"/>
              </a:defRPr>
            </a:pPr>
            <a:r>
              <a:rPr lang="fr-CH"/>
              <a:t>Nombre des apprentis par formation</a:t>
            </a:r>
          </a:p>
        </c:rich>
      </c:tx>
      <c:layout>
        <c:manualLayout>
          <c:xMode val="edge"/>
          <c:yMode val="edge"/>
          <c:x val="0.31061612711255127"/>
          <c:y val="3.3248081841432228E-2"/>
        </c:manualLayout>
      </c:layout>
      <c:overlay val="0"/>
      <c:spPr>
        <a:noFill/>
        <a:ln w="25400">
          <a:noFill/>
        </a:ln>
      </c:spPr>
    </c:title>
    <c:autoTitleDeleted val="0"/>
    <c:view3D>
      <c:rotX val="15"/>
      <c:rotY val="50"/>
      <c:rAngAx val="0"/>
      <c:perspective val="0"/>
    </c:view3D>
    <c:floor>
      <c:thickness val="0"/>
    </c:floor>
    <c:sideWall>
      <c:thickness val="0"/>
    </c:sideWall>
    <c:backWall>
      <c:thickness val="0"/>
    </c:backWall>
    <c:plotArea>
      <c:layout>
        <c:manualLayout>
          <c:layoutTarget val="inner"/>
          <c:xMode val="edge"/>
          <c:yMode val="edge"/>
          <c:x val="0"/>
          <c:y val="0.25404998288257441"/>
          <c:w val="0.95369184356542602"/>
          <c:h val="0.65728846554027298"/>
        </c:manualLayout>
      </c:layout>
      <c:pie3DChart>
        <c:varyColors val="1"/>
        <c:ser>
          <c:idx val="0"/>
          <c:order val="0"/>
          <c:spPr>
            <a:solidFill>
              <a:srgbClr val="9999FF"/>
            </a:solidFill>
            <a:ln w="12700">
              <a:solidFill>
                <a:srgbClr val="000000"/>
              </a:solidFill>
              <a:prstDash val="solid"/>
            </a:ln>
          </c:spPr>
          <c:dPt>
            <c:idx val="0"/>
            <c:bubble3D val="0"/>
            <c:explosion val="3"/>
            <c:spPr>
              <a:solidFill>
                <a:srgbClr val="9933FF"/>
              </a:solidFill>
              <a:ln w="12700">
                <a:solidFill>
                  <a:srgbClr val="000000"/>
                </a:solidFill>
                <a:prstDash val="solid"/>
              </a:ln>
            </c:spPr>
            <c:extLst>
              <c:ext xmlns:c16="http://schemas.microsoft.com/office/drawing/2014/chart" uri="{C3380CC4-5D6E-409C-BE32-E72D297353CC}">
                <c16:uniqueId val="{00000001-8812-41C3-8E69-92FD9473BD4B}"/>
              </c:ext>
            </c:extLst>
          </c:dPt>
          <c:dPt>
            <c:idx val="1"/>
            <c:bubble3D val="0"/>
            <c:explosion val="15"/>
            <c:spPr>
              <a:solidFill>
                <a:schemeClr val="accent1">
                  <a:lumMod val="75000"/>
                </a:schemeClr>
              </a:solidFill>
              <a:ln w="12700">
                <a:solidFill>
                  <a:srgbClr val="000000"/>
                </a:solidFill>
                <a:prstDash val="solid"/>
              </a:ln>
            </c:spPr>
            <c:extLst>
              <c:ext xmlns:c16="http://schemas.microsoft.com/office/drawing/2014/chart" uri="{C3380CC4-5D6E-409C-BE32-E72D297353CC}">
                <c16:uniqueId val="{00000003-8812-41C3-8E69-92FD9473BD4B}"/>
              </c:ext>
            </c:extLst>
          </c:dPt>
          <c:dPt>
            <c:idx val="2"/>
            <c:bubble3D val="0"/>
            <c:explosion val="26"/>
            <c:spPr>
              <a:gradFill rotWithShape="0">
                <a:gsLst>
                  <a:gs pos="0">
                    <a:srgbClr val="FFFF00"/>
                  </a:gs>
                  <a:gs pos="50000">
                    <a:srgbClr val="FFCC00"/>
                  </a:gs>
                  <a:gs pos="100000">
                    <a:srgbClr val="FFFF00"/>
                  </a:gs>
                </a:gsLst>
                <a:lin ang="18900000" scaled="1"/>
              </a:gradFill>
              <a:ln w="12700">
                <a:solidFill>
                  <a:srgbClr val="000000"/>
                </a:solidFill>
                <a:prstDash val="solid"/>
              </a:ln>
            </c:spPr>
            <c:extLst>
              <c:ext xmlns:c16="http://schemas.microsoft.com/office/drawing/2014/chart" uri="{C3380CC4-5D6E-409C-BE32-E72D297353CC}">
                <c16:uniqueId val="{00000005-8812-41C3-8E69-92FD9473BD4B}"/>
              </c:ext>
            </c:extLst>
          </c:dPt>
          <c:dPt>
            <c:idx val="3"/>
            <c:bubble3D val="0"/>
            <c:explosion val="17"/>
            <c:spPr>
              <a:gradFill rotWithShape="0">
                <a:gsLst>
                  <a:gs pos="0">
                    <a:srgbClr val="000000"/>
                  </a:gs>
                  <a:gs pos="100000">
                    <a:srgbClr val="C0C0C0"/>
                  </a:gs>
                </a:gsLst>
                <a:path path="rect">
                  <a:fillToRect r="100000" b="100000"/>
                </a:path>
              </a:gradFill>
              <a:ln w="12700">
                <a:solidFill>
                  <a:srgbClr val="000000"/>
                </a:solidFill>
                <a:prstDash val="solid"/>
              </a:ln>
            </c:spPr>
            <c:extLst>
              <c:ext xmlns:c16="http://schemas.microsoft.com/office/drawing/2014/chart" uri="{C3380CC4-5D6E-409C-BE32-E72D297353CC}">
                <c16:uniqueId val="{00000007-8812-41C3-8E69-92FD9473BD4B}"/>
              </c:ext>
            </c:extLst>
          </c:dPt>
          <c:dLbls>
            <c:dLbl>
              <c:idx val="0"/>
              <c:layout>
                <c:manualLayout>
                  <c:x val="8.6251366122548634E-2"/>
                  <c:y val="-6.5995164623652881E-3"/>
                </c:manualLayout>
              </c:layout>
              <c:showLegendKey val="0"/>
              <c:showVal val="0"/>
              <c:showCatName val="1"/>
              <c:showSerName val="0"/>
              <c:showPercent val="1"/>
              <c:showBubbleSize val="0"/>
              <c:extLst>
                <c:ext xmlns:c15="http://schemas.microsoft.com/office/drawing/2012/chart" uri="{CE6537A1-D6FC-4f65-9D91-7224C49458BB}">
                  <c15:layout>
                    <c:manualLayout>
                      <c:w val="8.9986899935145165E-2"/>
                      <c:h val="9.0093822731739714E-2"/>
                    </c:manualLayout>
                  </c15:layout>
                </c:ext>
                <c:ext xmlns:c16="http://schemas.microsoft.com/office/drawing/2014/chart" uri="{C3380CC4-5D6E-409C-BE32-E72D297353CC}">
                  <c16:uniqueId val="{00000001-8812-41C3-8E69-92FD9473BD4B}"/>
                </c:ext>
              </c:extLst>
            </c:dLbl>
            <c:dLbl>
              <c:idx val="1"/>
              <c:layout>
                <c:manualLayout>
                  <c:x val="3.8666749225154194E-2"/>
                  <c:y val="-0.1234750387659343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812-41C3-8E69-92FD9473BD4B}"/>
                </c:ext>
              </c:extLst>
            </c:dLbl>
            <c:dLbl>
              <c:idx val="2"/>
              <c:layout>
                <c:manualLayout>
                  <c:x val="4.3361575215942041E-2"/>
                  <c:y val="-3.814272576541743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812-41C3-8E69-92FD9473BD4B}"/>
                </c:ext>
              </c:extLst>
            </c:dLbl>
            <c:dLbl>
              <c:idx val="3"/>
              <c:layout>
                <c:manualLayout>
                  <c:x val="-9.9898521859079544E-3"/>
                  <c:y val="-4.51610044908069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812-41C3-8E69-92FD9473BD4B}"/>
                </c:ext>
              </c:extLst>
            </c:dLbl>
            <c:numFmt formatCode="0%" sourceLinked="0"/>
            <c:spPr>
              <a:noFill/>
              <a:ln w="25400">
                <a:noFill/>
              </a:ln>
            </c:spPr>
            <c:txPr>
              <a:bodyPr/>
              <a:lstStyle/>
              <a:p>
                <a:pPr>
                  <a:defRPr sz="975" b="0" i="0" u="none" strike="noStrike" baseline="0">
                    <a:solidFill>
                      <a:srgbClr val="000000"/>
                    </a:solidFill>
                    <a:latin typeface="Arial"/>
                    <a:ea typeface="Arial"/>
                    <a:cs typeface="Aria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Introduction!$C$89:$C$92</c:f>
              <c:strCache>
                <c:ptCount val="4"/>
                <c:pt idx="0">
                  <c:v>Duale </c:v>
                </c:pt>
                <c:pt idx="1">
                  <c:v>Plt - DM</c:v>
                </c:pt>
                <c:pt idx="2">
                  <c:v>Fir</c:v>
                </c:pt>
                <c:pt idx="3">
                  <c:v>SCAI / PAI</c:v>
                </c:pt>
              </c:strCache>
            </c:strRef>
          </c:cat>
          <c:val>
            <c:numRef>
              <c:f>Introduction!$D$89:$D$92</c:f>
              <c:numCache>
                <c:formatCode>0\ "apprentis"</c:formatCode>
                <c:ptCount val="4"/>
                <c:pt idx="0">
                  <c:v>685</c:v>
                </c:pt>
                <c:pt idx="1">
                  <c:v>115</c:v>
                </c:pt>
                <c:pt idx="2">
                  <c:v>72</c:v>
                </c:pt>
                <c:pt idx="3">
                  <c:v>120</c:v>
                </c:pt>
              </c:numCache>
            </c:numRef>
          </c:val>
          <c:extLst>
            <c:ext xmlns:c16="http://schemas.microsoft.com/office/drawing/2014/chart" uri="{C3380CC4-5D6E-409C-BE32-E72D297353CC}">
              <c16:uniqueId val="{00000008-8812-41C3-8E69-92FD9473BD4B}"/>
            </c:ext>
          </c:extLst>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85995156141122731"/>
          <c:y val="0.40848766404199477"/>
          <c:w val="0.12697755578336639"/>
          <c:h val="0.24346118247766249"/>
        </c:manualLayout>
      </c:layout>
      <c:overlay val="0"/>
      <c:spPr>
        <a:solidFill>
          <a:srgbClr val="FFFFFF"/>
        </a:solidFill>
        <a:ln w="3175">
          <a:solidFill>
            <a:srgbClr val="000000"/>
          </a:solidFill>
          <a:prstDash val="solid"/>
        </a:ln>
      </c:spPr>
      <c:txPr>
        <a:bodyPr/>
        <a:lstStyle/>
        <a:p>
          <a:pPr>
            <a:defRPr sz="1085" b="0" i="0" u="none" strike="noStrike" baseline="0">
              <a:solidFill>
                <a:srgbClr val="000000"/>
              </a:solidFill>
              <a:latin typeface="Arial"/>
              <a:ea typeface="Arial"/>
              <a:cs typeface="Arial"/>
            </a:defRPr>
          </a:pPr>
          <a:endParaRPr lang="fr-FR"/>
        </a:p>
      </c:txPr>
    </c:legend>
    <c:plotVisOnly val="1"/>
    <c:dispBlanksAs val="zero"/>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Nombre des apprentis</a:t>
            </a:r>
            <a:r>
              <a:rPr lang="en-US" baseline="0"/>
              <a:t> </a:t>
            </a:r>
            <a:r>
              <a:rPr lang="en-US"/>
              <a:t>ASE par années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Introduction!$R$122</c:f>
              <c:strCache>
                <c:ptCount val="1"/>
                <c:pt idx="0">
                  <c:v>ASE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F96-4A77-AEC4-0A9C598AB4E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F96-4A77-AEC4-0A9C598AB4E2}"/>
              </c:ext>
            </c:extLst>
          </c:dPt>
          <c:dPt>
            <c:idx val="2"/>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5-FF96-4A77-AEC4-0A9C598AB4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Introduction!$S$121:$U$121</c:f>
              <c:strCache>
                <c:ptCount val="3"/>
                <c:pt idx="0">
                  <c:v>1ère année</c:v>
                </c:pt>
                <c:pt idx="1">
                  <c:v>2ème année</c:v>
                </c:pt>
                <c:pt idx="2">
                  <c:v>3ème année</c:v>
                </c:pt>
              </c:strCache>
            </c:strRef>
          </c:cat>
          <c:val>
            <c:numRef>
              <c:f>Introduction!$S$122:$U$122</c:f>
              <c:numCache>
                <c:formatCode>General</c:formatCode>
                <c:ptCount val="3"/>
                <c:pt idx="0">
                  <c:v>116</c:v>
                </c:pt>
                <c:pt idx="1">
                  <c:v>104</c:v>
                </c:pt>
                <c:pt idx="2">
                  <c:v>82</c:v>
                </c:pt>
              </c:numCache>
            </c:numRef>
          </c:val>
          <c:extLst>
            <c:ext xmlns:c16="http://schemas.microsoft.com/office/drawing/2014/chart" uri="{C3380CC4-5D6E-409C-BE32-E72D297353CC}">
              <c16:uniqueId val="{00000006-FF96-4A77-AEC4-0A9C598AB4E2}"/>
            </c:ext>
          </c:extLst>
        </c:ser>
        <c:dLbls>
          <c:dLblPos val="out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12T08:21:00.692" idx="1">
    <p:pos x="10" y="10"/>
    <p:text>Rappeler de respecter la voie hierarchique pour toutes demandes car d’aller directement chez un autre service cela revient chez moi après une multitude de téléphones et de mail et souvent j’ai la réponse.
De plus toujours passer par vos chefs de section pour des demandes et si besoin le chef de section viendra vers moi. De par le volume des infos… il me devient difficile de tout traiter en direct</p:text>
    <p:extLst>
      <p:ext uri="{C676402C-5697-4E1C-873F-D02D1690AC5C}">
        <p15:threadingInfo xmlns:p15="http://schemas.microsoft.com/office/powerpoint/2012/main" timeZoneBias="-120"/>
      </p:ext>
    </p:extLst>
  </p:cm>
</p:cmLst>
</file>

<file path=ppt/drawings/drawing1.xml><?xml version="1.0" encoding="utf-8"?>
<c:userShapes xmlns:c="http://schemas.openxmlformats.org/drawingml/2006/chart">
  <cdr:relSizeAnchor xmlns:cdr="http://schemas.openxmlformats.org/drawingml/2006/chartDrawing">
    <cdr:from>
      <cdr:x>0.26924</cdr:x>
      <cdr:y>0.45933</cdr:y>
    </cdr:from>
    <cdr:to>
      <cdr:x>0.3731</cdr:x>
      <cdr:y>0.51046</cdr:y>
    </cdr:to>
    <cdr:sp macro="" textlink="">
      <cdr:nvSpPr>
        <cdr:cNvPr id="17" name="ZoneTexte 1"/>
        <cdr:cNvSpPr txBox="1"/>
      </cdr:nvSpPr>
      <cdr:spPr>
        <a:xfrm xmlns:a="http://schemas.openxmlformats.org/drawingml/2006/main">
          <a:off x="2571006" y="1918159"/>
          <a:ext cx="991769" cy="21352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a:t> 494</a:t>
          </a:r>
        </a:p>
      </cdr:txBody>
    </cdr:sp>
  </cdr:relSizeAnchor>
  <cdr:relSizeAnchor xmlns:cdr="http://schemas.openxmlformats.org/drawingml/2006/chartDrawing">
    <cdr:from>
      <cdr:x>0.18255</cdr:x>
      <cdr:y>0.4502</cdr:y>
    </cdr:from>
    <cdr:to>
      <cdr:x>0.33785</cdr:x>
      <cdr:y>0.50386</cdr:y>
    </cdr:to>
    <cdr:sp macro="" textlink="">
      <cdr:nvSpPr>
        <cdr:cNvPr id="18" name="ZoneTexte 1"/>
        <cdr:cNvSpPr txBox="1"/>
      </cdr:nvSpPr>
      <cdr:spPr>
        <a:xfrm xmlns:a="http://schemas.openxmlformats.org/drawingml/2006/main">
          <a:off x="1743146" y="1880058"/>
          <a:ext cx="1482974" cy="22408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100" baseline="0"/>
            <a:t> </a:t>
          </a:r>
          <a:r>
            <a:rPr lang="fr-CH" sz="1400" b="1" baseline="0"/>
            <a:t>477</a:t>
          </a:r>
        </a:p>
      </cdr:txBody>
    </cdr:sp>
  </cdr:relSizeAnchor>
  <cdr:relSizeAnchor xmlns:cdr="http://schemas.openxmlformats.org/drawingml/2006/chartDrawing">
    <cdr:from>
      <cdr:x>0.46725</cdr:x>
      <cdr:y>0.3846</cdr:y>
    </cdr:from>
    <cdr:to>
      <cdr:x>0.56886</cdr:x>
      <cdr:y>0.4369</cdr:y>
    </cdr:to>
    <cdr:sp macro="" textlink="">
      <cdr:nvSpPr>
        <cdr:cNvPr id="19" name="ZoneTexte 1"/>
        <cdr:cNvSpPr txBox="1"/>
      </cdr:nvSpPr>
      <cdr:spPr>
        <a:xfrm xmlns:a="http://schemas.openxmlformats.org/drawingml/2006/main">
          <a:off x="4461829" y="1606107"/>
          <a:ext cx="970283" cy="21840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a:t>613</a:t>
          </a:r>
        </a:p>
      </cdr:txBody>
    </cdr:sp>
  </cdr:relSizeAnchor>
  <cdr:relSizeAnchor xmlns:cdr="http://schemas.openxmlformats.org/drawingml/2006/chartDrawing">
    <cdr:from>
      <cdr:x>0.07805</cdr:x>
      <cdr:y>0.48412</cdr:y>
    </cdr:from>
    <cdr:to>
      <cdr:x>0.17883</cdr:x>
      <cdr:y>0.53619</cdr:y>
    </cdr:to>
    <cdr:sp macro="" textlink="">
      <cdr:nvSpPr>
        <cdr:cNvPr id="20" name="ZoneTexte 1"/>
        <cdr:cNvSpPr txBox="1"/>
      </cdr:nvSpPr>
      <cdr:spPr>
        <a:xfrm xmlns:a="http://schemas.openxmlformats.org/drawingml/2006/main">
          <a:off x="745310" y="2021714"/>
          <a:ext cx="962358" cy="21744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a:t>435</a:t>
          </a:r>
        </a:p>
      </cdr:txBody>
    </cdr:sp>
  </cdr:relSizeAnchor>
  <cdr:relSizeAnchor xmlns:cdr="http://schemas.openxmlformats.org/drawingml/2006/chartDrawing">
    <cdr:from>
      <cdr:x>0.3358</cdr:x>
      <cdr:y>0.38605</cdr:y>
    </cdr:from>
    <cdr:to>
      <cdr:x>0.44171</cdr:x>
      <cdr:y>0.43718</cdr:y>
    </cdr:to>
    <cdr:sp macro="" textlink="">
      <cdr:nvSpPr>
        <cdr:cNvPr id="22" name="ZoneTexte 1"/>
        <cdr:cNvSpPr txBox="1"/>
      </cdr:nvSpPr>
      <cdr:spPr>
        <a:xfrm xmlns:a="http://schemas.openxmlformats.org/drawingml/2006/main">
          <a:off x="3206548" y="1612174"/>
          <a:ext cx="1011345" cy="2135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a:t> 579</a:t>
          </a:r>
        </a:p>
      </cdr:txBody>
    </cdr:sp>
  </cdr:relSizeAnchor>
  <cdr:relSizeAnchor xmlns:cdr="http://schemas.openxmlformats.org/drawingml/2006/chartDrawing">
    <cdr:from>
      <cdr:x>0.39751</cdr:x>
      <cdr:y>0.39053</cdr:y>
    </cdr:from>
    <cdr:to>
      <cdr:x>0.50343</cdr:x>
      <cdr:y>0.44166</cdr:y>
    </cdr:to>
    <cdr:sp macro="" textlink="">
      <cdr:nvSpPr>
        <cdr:cNvPr id="23" name="ZoneTexte 1"/>
        <cdr:cNvSpPr txBox="1"/>
      </cdr:nvSpPr>
      <cdr:spPr>
        <a:xfrm xmlns:a="http://schemas.openxmlformats.org/drawingml/2006/main">
          <a:off x="3795873" y="1630855"/>
          <a:ext cx="1011439" cy="2135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a:t> 598</a:t>
          </a:r>
        </a:p>
      </cdr:txBody>
    </cdr:sp>
  </cdr:relSizeAnchor>
  <cdr:relSizeAnchor xmlns:cdr="http://schemas.openxmlformats.org/drawingml/2006/chartDrawing">
    <cdr:from>
      <cdr:x>0.14631</cdr:x>
      <cdr:y>0.4665</cdr:y>
    </cdr:from>
    <cdr:to>
      <cdr:x>0.24792</cdr:x>
      <cdr:y>0.5188</cdr:y>
    </cdr:to>
    <cdr:sp macro="" textlink="">
      <cdr:nvSpPr>
        <cdr:cNvPr id="10" name="ZoneTexte 1"/>
        <cdr:cNvSpPr txBox="1"/>
      </cdr:nvSpPr>
      <cdr:spPr>
        <a:xfrm xmlns:a="http://schemas.openxmlformats.org/drawingml/2006/main">
          <a:off x="1397085" y="1948101"/>
          <a:ext cx="970283" cy="218406"/>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a:t>463</a:t>
          </a:r>
        </a:p>
      </cdr:txBody>
    </cdr:sp>
  </cdr:relSizeAnchor>
  <cdr:relSizeAnchor xmlns:cdr="http://schemas.openxmlformats.org/drawingml/2006/chartDrawing">
    <cdr:from>
      <cdr:x>0.5297</cdr:x>
      <cdr:y>0.35962</cdr:y>
    </cdr:from>
    <cdr:to>
      <cdr:x>0.63131</cdr:x>
      <cdr:y>0.41192</cdr:y>
    </cdr:to>
    <cdr:sp macro="" textlink="">
      <cdr:nvSpPr>
        <cdr:cNvPr id="9" name="ZoneTexte 1"/>
        <cdr:cNvSpPr txBox="1"/>
      </cdr:nvSpPr>
      <cdr:spPr>
        <a:xfrm xmlns:a="http://schemas.openxmlformats.org/drawingml/2006/main">
          <a:off x="5058171" y="1501802"/>
          <a:ext cx="970284" cy="21840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a:t>652</a:t>
          </a:r>
        </a:p>
      </cdr:txBody>
    </cdr:sp>
  </cdr:relSizeAnchor>
  <cdr:relSizeAnchor xmlns:cdr="http://schemas.openxmlformats.org/drawingml/2006/chartDrawing">
    <cdr:from>
      <cdr:x>0.59155</cdr:x>
      <cdr:y>0.30514</cdr:y>
    </cdr:from>
    <cdr:to>
      <cdr:x>0.69316</cdr:x>
      <cdr:y>0.35744</cdr:y>
    </cdr:to>
    <cdr:sp macro="" textlink="">
      <cdr:nvSpPr>
        <cdr:cNvPr id="12" name="ZoneTexte 1"/>
        <cdr:cNvSpPr txBox="1"/>
      </cdr:nvSpPr>
      <cdr:spPr>
        <a:xfrm xmlns:a="http://schemas.openxmlformats.org/drawingml/2006/main">
          <a:off x="5648786" y="1274272"/>
          <a:ext cx="970284" cy="21840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a:t>715</a:t>
          </a:r>
        </a:p>
      </cdr:txBody>
    </cdr:sp>
  </cdr:relSizeAnchor>
  <cdr:relSizeAnchor xmlns:cdr="http://schemas.openxmlformats.org/drawingml/2006/chartDrawing">
    <cdr:from>
      <cdr:x>0.65519</cdr:x>
      <cdr:y>0.30571</cdr:y>
    </cdr:from>
    <cdr:to>
      <cdr:x>0.7568</cdr:x>
      <cdr:y>0.35801</cdr:y>
    </cdr:to>
    <cdr:sp macro="" textlink="">
      <cdr:nvSpPr>
        <cdr:cNvPr id="11" name="ZoneTexte 1"/>
        <cdr:cNvSpPr txBox="1"/>
      </cdr:nvSpPr>
      <cdr:spPr>
        <a:xfrm xmlns:a="http://schemas.openxmlformats.org/drawingml/2006/main">
          <a:off x="6256446" y="1276654"/>
          <a:ext cx="970283" cy="218407"/>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dirty="0"/>
            <a:t>741</a:t>
          </a:r>
        </a:p>
      </cdr:txBody>
    </cdr:sp>
  </cdr:relSizeAnchor>
  <cdr:relSizeAnchor xmlns:cdr="http://schemas.openxmlformats.org/drawingml/2006/chartDrawing">
    <cdr:from>
      <cdr:x>0.77802</cdr:x>
      <cdr:y>0.30289</cdr:y>
    </cdr:from>
    <cdr:to>
      <cdr:x>0.87963</cdr:x>
      <cdr:y>0.35519</cdr:y>
    </cdr:to>
    <cdr:sp macro="" textlink="">
      <cdr:nvSpPr>
        <cdr:cNvPr id="13" name="ZoneTexte 1">
          <a:extLst xmlns:a="http://schemas.openxmlformats.org/drawingml/2006/main">
            <a:ext uri="{FF2B5EF4-FFF2-40B4-BE49-F238E27FC236}">
              <a16:creationId xmlns:a16="http://schemas.microsoft.com/office/drawing/2014/main" id="{E538CF80-2BD9-43DD-9092-05596B0B4280}"/>
            </a:ext>
          </a:extLst>
        </cdr:cNvPr>
        <cdr:cNvSpPr txBox="1"/>
      </cdr:nvSpPr>
      <cdr:spPr>
        <a:xfrm xmlns:a="http://schemas.openxmlformats.org/drawingml/2006/main">
          <a:off x="6750496" y="1134070"/>
          <a:ext cx="881615" cy="1958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dirty="0"/>
            <a:t>714</a:t>
          </a:r>
        </a:p>
      </cdr:txBody>
    </cdr:sp>
  </cdr:relSizeAnchor>
  <cdr:relSizeAnchor xmlns:cdr="http://schemas.openxmlformats.org/drawingml/2006/chartDrawing">
    <cdr:from>
      <cdr:x>0.71163</cdr:x>
      <cdr:y>0.30289</cdr:y>
    </cdr:from>
    <cdr:to>
      <cdr:x>0.81324</cdr:x>
      <cdr:y>0.35519</cdr:y>
    </cdr:to>
    <cdr:sp macro="" textlink="">
      <cdr:nvSpPr>
        <cdr:cNvPr id="14" name="ZoneTexte 1">
          <a:extLst xmlns:a="http://schemas.openxmlformats.org/drawingml/2006/main">
            <a:ext uri="{FF2B5EF4-FFF2-40B4-BE49-F238E27FC236}">
              <a16:creationId xmlns:a16="http://schemas.microsoft.com/office/drawing/2014/main" id="{E538CF80-2BD9-43DD-9092-05596B0B4280}"/>
            </a:ext>
          </a:extLst>
        </cdr:cNvPr>
        <cdr:cNvSpPr txBox="1"/>
      </cdr:nvSpPr>
      <cdr:spPr>
        <a:xfrm xmlns:a="http://schemas.openxmlformats.org/drawingml/2006/main">
          <a:off x="6174432" y="1134070"/>
          <a:ext cx="881615" cy="1958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dirty="0"/>
            <a:t>715</a:t>
          </a:r>
        </a:p>
      </cdr:txBody>
    </cdr:sp>
  </cdr:relSizeAnchor>
  <cdr:relSizeAnchor xmlns:cdr="http://schemas.openxmlformats.org/drawingml/2006/chartDrawing">
    <cdr:from>
      <cdr:x>0.84442</cdr:x>
      <cdr:y>0.30289</cdr:y>
    </cdr:from>
    <cdr:to>
      <cdr:x>0.94603</cdr:x>
      <cdr:y>0.35519</cdr:y>
    </cdr:to>
    <cdr:sp macro="" textlink="">
      <cdr:nvSpPr>
        <cdr:cNvPr id="15" name="ZoneTexte 1">
          <a:extLst xmlns:a="http://schemas.openxmlformats.org/drawingml/2006/main">
            <a:ext uri="{FF2B5EF4-FFF2-40B4-BE49-F238E27FC236}">
              <a16:creationId xmlns:a16="http://schemas.microsoft.com/office/drawing/2014/main" id="{E538CF80-2BD9-43DD-9092-05596B0B4280}"/>
            </a:ext>
          </a:extLst>
        </cdr:cNvPr>
        <cdr:cNvSpPr txBox="1"/>
      </cdr:nvSpPr>
      <cdr:spPr>
        <a:xfrm xmlns:a="http://schemas.openxmlformats.org/drawingml/2006/main">
          <a:off x="7326560" y="1134070"/>
          <a:ext cx="881615" cy="1958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baseline="0" dirty="0"/>
            <a:t>783</a:t>
          </a:r>
        </a:p>
      </cdr:txBody>
    </cdr:sp>
  </cdr:relSizeAnchor>
  <cdr:relSizeAnchor xmlns:cdr="http://schemas.openxmlformats.org/drawingml/2006/chartDrawing">
    <cdr:from>
      <cdr:x>0.89839</cdr:x>
      <cdr:y>0.18878</cdr:y>
    </cdr:from>
    <cdr:to>
      <cdr:x>1</cdr:x>
      <cdr:y>0.24108</cdr:y>
    </cdr:to>
    <cdr:sp macro="" textlink="">
      <cdr:nvSpPr>
        <cdr:cNvPr id="16" name="ZoneTexte 1">
          <a:extLst xmlns:a="http://schemas.openxmlformats.org/drawingml/2006/main">
            <a:ext uri="{FF2B5EF4-FFF2-40B4-BE49-F238E27FC236}">
              <a16:creationId xmlns:a16="http://schemas.microsoft.com/office/drawing/2014/main" id="{E538CF80-2BD9-43DD-9092-05596B0B4280}"/>
            </a:ext>
          </a:extLst>
        </cdr:cNvPr>
        <cdr:cNvSpPr txBox="1"/>
      </cdr:nvSpPr>
      <cdr:spPr>
        <a:xfrm xmlns:a="http://schemas.openxmlformats.org/drawingml/2006/main">
          <a:off x="7794841" y="706813"/>
          <a:ext cx="881615" cy="1958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CH" sz="1400" b="1" dirty="0"/>
            <a:t>992</a:t>
          </a:r>
          <a:endParaRPr lang="fr-CH" sz="1400" b="1" baseline="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880343" cy="4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t" anchorCtr="0" compatLnSpc="1">
            <a:prstTxWarp prst="textNoShape">
              <a:avLst/>
            </a:prstTxWarp>
          </a:bodyPr>
          <a:lstStyle>
            <a:lvl1pPr>
              <a:defRPr sz="1200"/>
            </a:lvl1pPr>
          </a:lstStyle>
          <a:p>
            <a:pPr>
              <a:defRPr/>
            </a:pPr>
            <a:endParaRPr lang="fr-CH"/>
          </a:p>
        </p:txBody>
      </p:sp>
      <p:sp>
        <p:nvSpPr>
          <p:cNvPr id="114691" name="Rectangle 3"/>
          <p:cNvSpPr>
            <a:spLocks noGrp="1" noChangeArrowheads="1"/>
          </p:cNvSpPr>
          <p:nvPr>
            <p:ph type="dt" sz="quarter" idx="1"/>
          </p:nvPr>
        </p:nvSpPr>
        <p:spPr bwMode="auto">
          <a:xfrm>
            <a:off x="3763381" y="0"/>
            <a:ext cx="2880343" cy="4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t" anchorCtr="0" compatLnSpc="1">
            <a:prstTxWarp prst="textNoShape">
              <a:avLst/>
            </a:prstTxWarp>
          </a:bodyPr>
          <a:lstStyle>
            <a:lvl1pPr algn="r">
              <a:defRPr sz="1200"/>
            </a:lvl1pPr>
          </a:lstStyle>
          <a:p>
            <a:pPr>
              <a:defRPr/>
            </a:pPr>
            <a:endParaRPr lang="fr-CH"/>
          </a:p>
        </p:txBody>
      </p:sp>
      <p:sp>
        <p:nvSpPr>
          <p:cNvPr id="114692" name="Rectangle 4"/>
          <p:cNvSpPr>
            <a:spLocks noGrp="1" noChangeArrowheads="1"/>
          </p:cNvSpPr>
          <p:nvPr>
            <p:ph type="ftr" sz="quarter" idx="2"/>
          </p:nvPr>
        </p:nvSpPr>
        <p:spPr bwMode="auto">
          <a:xfrm>
            <a:off x="0" y="9284925"/>
            <a:ext cx="2880343" cy="4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b" anchorCtr="0" compatLnSpc="1">
            <a:prstTxWarp prst="textNoShape">
              <a:avLst/>
            </a:prstTxWarp>
          </a:bodyPr>
          <a:lstStyle>
            <a:lvl1pPr>
              <a:defRPr sz="1200"/>
            </a:lvl1pPr>
          </a:lstStyle>
          <a:p>
            <a:pPr>
              <a:defRPr/>
            </a:pPr>
            <a:endParaRPr lang="fr-CH"/>
          </a:p>
        </p:txBody>
      </p:sp>
      <p:sp>
        <p:nvSpPr>
          <p:cNvPr id="114693" name="Rectangle 5"/>
          <p:cNvSpPr>
            <a:spLocks noGrp="1" noChangeArrowheads="1"/>
          </p:cNvSpPr>
          <p:nvPr>
            <p:ph type="sldNum" sz="quarter" idx="3"/>
          </p:nvPr>
        </p:nvSpPr>
        <p:spPr bwMode="auto">
          <a:xfrm>
            <a:off x="3763381" y="9284925"/>
            <a:ext cx="2880343" cy="4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b" anchorCtr="0" compatLnSpc="1">
            <a:prstTxWarp prst="textNoShape">
              <a:avLst/>
            </a:prstTxWarp>
          </a:bodyPr>
          <a:lstStyle>
            <a:lvl1pPr algn="r">
              <a:defRPr sz="1200"/>
            </a:lvl1pPr>
          </a:lstStyle>
          <a:p>
            <a:pPr>
              <a:defRPr/>
            </a:pPr>
            <a:fld id="{FE0F9425-364E-4FFC-9936-10F194044F45}" type="slidenum">
              <a:rPr lang="fr-CH"/>
              <a:pPr>
                <a:defRPr/>
              </a:pPr>
              <a:t>‹N°›</a:t>
            </a:fld>
            <a:endParaRPr lang="fr-CH"/>
          </a:p>
        </p:txBody>
      </p:sp>
    </p:spTree>
    <p:extLst>
      <p:ext uri="{BB962C8B-B14F-4D97-AF65-F5344CB8AC3E}">
        <p14:creationId xmlns:p14="http://schemas.microsoft.com/office/powerpoint/2010/main" val="2336016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80343" cy="4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t" anchorCtr="0" compatLnSpc="1">
            <a:prstTxWarp prst="textNoShape">
              <a:avLst/>
            </a:prstTxWarp>
          </a:bodyPr>
          <a:lstStyle>
            <a:lvl1pPr>
              <a:defRPr sz="1200"/>
            </a:lvl1pPr>
          </a:lstStyle>
          <a:p>
            <a:pPr>
              <a:defRPr/>
            </a:pPr>
            <a:endParaRPr lang="fr-CH"/>
          </a:p>
        </p:txBody>
      </p:sp>
      <p:sp>
        <p:nvSpPr>
          <p:cNvPr id="26627" name="Rectangle 3"/>
          <p:cNvSpPr>
            <a:spLocks noGrp="1" noChangeArrowheads="1"/>
          </p:cNvSpPr>
          <p:nvPr>
            <p:ph type="dt" idx="1"/>
          </p:nvPr>
        </p:nvSpPr>
        <p:spPr bwMode="auto">
          <a:xfrm>
            <a:off x="3763381" y="0"/>
            <a:ext cx="2880343" cy="489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t" anchorCtr="0" compatLnSpc="1">
            <a:prstTxWarp prst="textNoShape">
              <a:avLst/>
            </a:prstTxWarp>
          </a:bodyPr>
          <a:lstStyle>
            <a:lvl1pPr algn="r">
              <a:defRPr sz="1200"/>
            </a:lvl1pPr>
          </a:lstStyle>
          <a:p>
            <a:pPr>
              <a:defRPr/>
            </a:pPr>
            <a:endParaRPr lang="fr-CH"/>
          </a:p>
        </p:txBody>
      </p:sp>
      <p:sp>
        <p:nvSpPr>
          <p:cNvPr id="39940" name="Rectangle 4"/>
          <p:cNvSpPr>
            <a:spLocks noGrp="1" noRot="1" noChangeAspect="1" noChangeArrowheads="1" noTextEdit="1"/>
          </p:cNvSpPr>
          <p:nvPr>
            <p:ph type="sldImg" idx="2"/>
          </p:nvPr>
        </p:nvSpPr>
        <p:spPr bwMode="auto">
          <a:xfrm>
            <a:off x="879475" y="733425"/>
            <a:ext cx="4886325"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64218" y="4643244"/>
            <a:ext cx="5316841" cy="4399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t" anchorCtr="0" compatLnSpc="1">
            <a:prstTxWarp prst="textNoShape">
              <a:avLst/>
            </a:prstTxWarp>
          </a:bodyPr>
          <a:lstStyle/>
          <a:p>
            <a:pPr lvl="0"/>
            <a:r>
              <a:rPr lang="fr-CH" noProof="0"/>
              <a:t>Cliquez pour modifier les styles du texte du masque</a:t>
            </a:r>
          </a:p>
          <a:p>
            <a:pPr lvl="1"/>
            <a:r>
              <a:rPr lang="fr-CH" noProof="0"/>
              <a:t>Deuxième niveau</a:t>
            </a:r>
          </a:p>
          <a:p>
            <a:pPr lvl="2"/>
            <a:r>
              <a:rPr lang="fr-CH" noProof="0"/>
              <a:t>Troisième niveau</a:t>
            </a:r>
          </a:p>
          <a:p>
            <a:pPr lvl="3"/>
            <a:r>
              <a:rPr lang="fr-CH" noProof="0"/>
              <a:t>Quatrième niveau</a:t>
            </a:r>
          </a:p>
          <a:p>
            <a:pPr lvl="4"/>
            <a:r>
              <a:rPr lang="fr-CH" noProof="0"/>
              <a:t>Cinquième niveau</a:t>
            </a:r>
          </a:p>
        </p:txBody>
      </p:sp>
      <p:sp>
        <p:nvSpPr>
          <p:cNvPr id="26630" name="Rectangle 6"/>
          <p:cNvSpPr>
            <a:spLocks noGrp="1" noChangeArrowheads="1"/>
          </p:cNvSpPr>
          <p:nvPr>
            <p:ph type="ftr" sz="quarter" idx="4"/>
          </p:nvPr>
        </p:nvSpPr>
        <p:spPr bwMode="auto">
          <a:xfrm>
            <a:off x="0" y="9284925"/>
            <a:ext cx="2880343" cy="4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b" anchorCtr="0" compatLnSpc="1">
            <a:prstTxWarp prst="textNoShape">
              <a:avLst/>
            </a:prstTxWarp>
          </a:bodyPr>
          <a:lstStyle>
            <a:lvl1pPr>
              <a:defRPr sz="1200"/>
            </a:lvl1pPr>
          </a:lstStyle>
          <a:p>
            <a:pPr>
              <a:defRPr/>
            </a:pPr>
            <a:endParaRPr lang="fr-CH"/>
          </a:p>
        </p:txBody>
      </p:sp>
      <p:sp>
        <p:nvSpPr>
          <p:cNvPr id="26631" name="Rectangle 7"/>
          <p:cNvSpPr>
            <a:spLocks noGrp="1" noChangeArrowheads="1"/>
          </p:cNvSpPr>
          <p:nvPr>
            <p:ph type="sldNum" sz="quarter" idx="5"/>
          </p:nvPr>
        </p:nvSpPr>
        <p:spPr bwMode="auto">
          <a:xfrm>
            <a:off x="3763381" y="9284925"/>
            <a:ext cx="2880343" cy="48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768" tIns="44884" rIns="89768" bIns="44884" numCol="1" anchor="b" anchorCtr="0" compatLnSpc="1">
            <a:prstTxWarp prst="textNoShape">
              <a:avLst/>
            </a:prstTxWarp>
          </a:bodyPr>
          <a:lstStyle>
            <a:lvl1pPr algn="r">
              <a:defRPr sz="1200"/>
            </a:lvl1pPr>
          </a:lstStyle>
          <a:p>
            <a:pPr>
              <a:defRPr/>
            </a:pPr>
            <a:fld id="{8361C40F-3CC2-40A3-9468-141D5467A352}" type="slidenum">
              <a:rPr lang="fr-CH"/>
              <a:pPr>
                <a:defRPr/>
              </a:pPr>
              <a:t>‹N°›</a:t>
            </a:fld>
            <a:endParaRPr lang="fr-CH"/>
          </a:p>
        </p:txBody>
      </p:sp>
    </p:spTree>
    <p:extLst>
      <p:ext uri="{BB962C8B-B14F-4D97-AF65-F5344CB8AC3E}">
        <p14:creationId xmlns:p14="http://schemas.microsoft.com/office/powerpoint/2010/main" val="27777571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9368" indent="-280526" eaLnBrk="0" hangingPunct="0">
              <a:defRPr>
                <a:solidFill>
                  <a:schemeClr val="tx1"/>
                </a:solidFill>
                <a:latin typeface="Arial" charset="0"/>
              </a:defRPr>
            </a:lvl2pPr>
            <a:lvl3pPr marL="1122106" indent="-224421" eaLnBrk="0" hangingPunct="0">
              <a:defRPr>
                <a:solidFill>
                  <a:schemeClr val="tx1"/>
                </a:solidFill>
                <a:latin typeface="Arial" charset="0"/>
              </a:defRPr>
            </a:lvl3pPr>
            <a:lvl4pPr marL="1570949" indent="-224421" eaLnBrk="0" hangingPunct="0">
              <a:defRPr>
                <a:solidFill>
                  <a:schemeClr val="tx1"/>
                </a:solidFill>
                <a:latin typeface="Arial" charset="0"/>
              </a:defRPr>
            </a:lvl4pPr>
            <a:lvl5pPr marL="2019790" indent="-224421" eaLnBrk="0" hangingPunct="0">
              <a:defRPr>
                <a:solidFill>
                  <a:schemeClr val="tx1"/>
                </a:solidFill>
                <a:latin typeface="Arial" charset="0"/>
              </a:defRPr>
            </a:lvl5pPr>
            <a:lvl6pPr marL="2468633" indent="-224421" eaLnBrk="0" fontAlgn="base" hangingPunct="0">
              <a:spcBef>
                <a:spcPct val="0"/>
              </a:spcBef>
              <a:spcAft>
                <a:spcPct val="0"/>
              </a:spcAft>
              <a:defRPr>
                <a:solidFill>
                  <a:schemeClr val="tx1"/>
                </a:solidFill>
                <a:latin typeface="Arial" charset="0"/>
              </a:defRPr>
            </a:lvl6pPr>
            <a:lvl7pPr marL="2917477" indent="-224421" eaLnBrk="0" fontAlgn="base" hangingPunct="0">
              <a:spcBef>
                <a:spcPct val="0"/>
              </a:spcBef>
              <a:spcAft>
                <a:spcPct val="0"/>
              </a:spcAft>
              <a:defRPr>
                <a:solidFill>
                  <a:schemeClr val="tx1"/>
                </a:solidFill>
                <a:latin typeface="Arial" charset="0"/>
              </a:defRPr>
            </a:lvl7pPr>
            <a:lvl8pPr marL="3366319" indent="-224421" eaLnBrk="0" fontAlgn="base" hangingPunct="0">
              <a:spcBef>
                <a:spcPct val="0"/>
              </a:spcBef>
              <a:spcAft>
                <a:spcPct val="0"/>
              </a:spcAft>
              <a:defRPr>
                <a:solidFill>
                  <a:schemeClr val="tx1"/>
                </a:solidFill>
                <a:latin typeface="Arial" charset="0"/>
              </a:defRPr>
            </a:lvl8pPr>
            <a:lvl9pPr marL="3815161" indent="-224421" eaLnBrk="0" fontAlgn="base" hangingPunct="0">
              <a:spcBef>
                <a:spcPct val="0"/>
              </a:spcBef>
              <a:spcAft>
                <a:spcPct val="0"/>
              </a:spcAft>
              <a:defRPr>
                <a:solidFill>
                  <a:schemeClr val="tx1"/>
                </a:solidFill>
                <a:latin typeface="Arial" charset="0"/>
              </a:defRPr>
            </a:lvl9pPr>
          </a:lstStyle>
          <a:p>
            <a:pPr eaLnBrk="1" hangingPunct="1"/>
            <a:fld id="{FE6DA9C2-6CB6-4615-A465-6773ACF092CF}" type="slidenum">
              <a:rPr lang="fr-CH" smtClean="0"/>
              <a:pPr eaLnBrk="1" hangingPunct="1"/>
              <a:t>1</a:t>
            </a:fld>
            <a:endParaRPr lang="fr-CH" dirty="0"/>
          </a:p>
        </p:txBody>
      </p:sp>
      <p:sp>
        <p:nvSpPr>
          <p:cNvPr id="40963" name="Rectangle 2"/>
          <p:cNvSpPr>
            <a:spLocks noGrp="1" noRot="1" noChangeAspect="1" noChangeArrowheads="1" noTextEdit="1"/>
          </p:cNvSpPr>
          <p:nvPr>
            <p:ph type="sldImg"/>
          </p:nvPr>
        </p:nvSpPr>
        <p:spPr>
          <a:xfrm>
            <a:off x="879475" y="733425"/>
            <a:ext cx="4886325" cy="3665538"/>
          </a:xfrm>
          <a:ln/>
        </p:spPr>
      </p:sp>
      <p:sp>
        <p:nvSpPr>
          <p:cNvPr id="40964" name="Rectangle 3"/>
          <p:cNvSpPr>
            <a:spLocks noGrp="1" noChangeArrowheads="1"/>
          </p:cNvSpPr>
          <p:nvPr>
            <p:ph type="body" idx="1"/>
          </p:nvPr>
        </p:nvSpPr>
        <p:spPr>
          <a:noFill/>
        </p:spPr>
        <p:txBody>
          <a:bodyPr/>
          <a:lstStyle/>
          <a:p>
            <a:pPr eaLnBrk="1" hangingPunct="1"/>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8361C40F-3CC2-40A3-9468-141D5467A352}" type="slidenum">
              <a:rPr lang="fr-CH" smtClean="0"/>
              <a:pPr>
                <a:defRPr/>
              </a:pPr>
              <a:t>2</a:t>
            </a:fld>
            <a:endParaRPr lang="fr-CH"/>
          </a:p>
        </p:txBody>
      </p:sp>
    </p:spTree>
    <p:extLst>
      <p:ext uri="{BB962C8B-B14F-4D97-AF65-F5344CB8AC3E}">
        <p14:creationId xmlns:p14="http://schemas.microsoft.com/office/powerpoint/2010/main" val="2174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8361C40F-3CC2-40A3-9468-141D5467A352}" type="slidenum">
              <a:rPr lang="fr-CH" smtClean="0"/>
              <a:pPr>
                <a:defRPr/>
              </a:pPr>
              <a:t>5</a:t>
            </a:fld>
            <a:endParaRPr lang="fr-CH"/>
          </a:p>
        </p:txBody>
      </p:sp>
    </p:spTree>
    <p:extLst>
      <p:ext uri="{BB962C8B-B14F-4D97-AF65-F5344CB8AC3E}">
        <p14:creationId xmlns:p14="http://schemas.microsoft.com/office/powerpoint/2010/main" val="321625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AC415655-A887-40BD-A2E3-D1CA606A7A39}" type="slidenum">
              <a:rPr lang="fr-CH" smtClean="0"/>
              <a:t>10</a:t>
            </a:fld>
            <a:endParaRPr lang="fr-CH"/>
          </a:p>
        </p:txBody>
      </p:sp>
    </p:spTree>
    <p:extLst>
      <p:ext uri="{BB962C8B-B14F-4D97-AF65-F5344CB8AC3E}">
        <p14:creationId xmlns:p14="http://schemas.microsoft.com/office/powerpoint/2010/main" val="365716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pied de page 3"/>
          <p:cNvSpPr>
            <a:spLocks noGrp="1"/>
          </p:cNvSpPr>
          <p:nvPr>
            <p:ph type="ftr" sz="quarter" idx="10"/>
          </p:nvPr>
        </p:nvSpPr>
        <p:spPr/>
        <p:txBody>
          <a:bodyPr/>
          <a:lstStyle>
            <a:lvl1pPr>
              <a:defRPr/>
            </a:lvl1pPr>
          </a:lstStyle>
          <a:p>
            <a:pPr>
              <a:defRPr/>
            </a:pPr>
            <a:endParaRPr lang="fr-CH" altLang="en-US">
              <a:solidFill>
                <a:srgbClr val="000000"/>
              </a:solidFill>
            </a:endParaRPr>
          </a:p>
        </p:txBody>
      </p:sp>
      <p:sp>
        <p:nvSpPr>
          <p:cNvPr id="5" name="Espace réservé du numéro de diapositive 4"/>
          <p:cNvSpPr>
            <a:spLocks noGrp="1"/>
          </p:cNvSpPr>
          <p:nvPr>
            <p:ph type="sldNum" sz="quarter" idx="11"/>
          </p:nvPr>
        </p:nvSpPr>
        <p:spPr/>
        <p:txBody>
          <a:bodyPr/>
          <a:lstStyle>
            <a:lvl1pPr>
              <a:defRPr/>
            </a:lvl1pPr>
          </a:lstStyle>
          <a:p>
            <a:pPr>
              <a:defRPr/>
            </a:pPr>
            <a:fld id="{B959068C-B787-4645-9014-91339AF48B4D}" type="slidenum">
              <a:rPr lang="fr-CH" altLang="en-US" smtClean="0">
                <a:solidFill>
                  <a:srgbClr val="000000"/>
                </a:solidFill>
              </a:rPr>
              <a:pPr>
                <a:defRPr/>
              </a:pPr>
              <a:t>‹N°›</a:t>
            </a:fld>
            <a:endParaRPr lang="fr-CH" altLang="en-US">
              <a:solidFill>
                <a:srgbClr val="000000"/>
              </a:solidFill>
            </a:endParaRPr>
          </a:p>
        </p:txBody>
      </p:sp>
    </p:spTree>
    <p:extLst>
      <p:ext uri="{BB962C8B-B14F-4D97-AF65-F5344CB8AC3E}">
        <p14:creationId xmlns:p14="http://schemas.microsoft.com/office/powerpoint/2010/main" val="41515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68322" y="1484784"/>
            <a:ext cx="4135437" cy="48969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756159" y="1484784"/>
            <a:ext cx="4137025" cy="48969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0"/>
          </p:nvPr>
        </p:nvSpPr>
        <p:spPr/>
        <p:txBody>
          <a:bodyPr/>
          <a:lstStyle>
            <a:lvl1pPr>
              <a:defRPr/>
            </a:lvl1pPr>
          </a:lstStyle>
          <a:p>
            <a:pPr>
              <a:defRPr/>
            </a:pPr>
            <a:endParaRPr lang="fr-CH" altLang="en-US">
              <a:solidFill>
                <a:srgbClr val="000000"/>
              </a:solidFill>
            </a:endParaRPr>
          </a:p>
        </p:txBody>
      </p:sp>
      <p:sp>
        <p:nvSpPr>
          <p:cNvPr id="6" name="Espace réservé du numéro de diapositive 5"/>
          <p:cNvSpPr>
            <a:spLocks noGrp="1"/>
          </p:cNvSpPr>
          <p:nvPr>
            <p:ph type="sldNum" sz="quarter" idx="11"/>
          </p:nvPr>
        </p:nvSpPr>
        <p:spPr/>
        <p:txBody>
          <a:bodyPr/>
          <a:lstStyle>
            <a:lvl1pPr>
              <a:defRPr/>
            </a:lvl1pPr>
          </a:lstStyle>
          <a:p>
            <a:pPr>
              <a:defRPr/>
            </a:pPr>
            <a:fld id="{E85E47A1-DF10-49A6-9FF2-A791A746D8DB}" type="slidenum">
              <a:rPr lang="fr-CH" altLang="en-US" smtClean="0">
                <a:solidFill>
                  <a:srgbClr val="000000"/>
                </a:solidFill>
              </a:rPr>
              <a:pPr>
                <a:defRPr/>
              </a:pPr>
              <a:t>‹N°›</a:t>
            </a:fld>
            <a:endParaRPr lang="fr-CH" altLang="en-US">
              <a:solidFill>
                <a:srgbClr val="000000"/>
              </a:solidFill>
            </a:endParaRPr>
          </a:p>
        </p:txBody>
      </p:sp>
    </p:spTree>
    <p:extLst>
      <p:ext uri="{BB962C8B-B14F-4D97-AF65-F5344CB8AC3E}">
        <p14:creationId xmlns:p14="http://schemas.microsoft.com/office/powerpoint/2010/main" val="255618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pPr>
              <a:defRPr/>
            </a:pPr>
            <a:endParaRPr lang="fr-CH" altLang="en-US">
              <a:solidFill>
                <a:srgbClr val="000000"/>
              </a:solidFill>
            </a:endParaRPr>
          </a:p>
        </p:txBody>
      </p:sp>
      <p:sp>
        <p:nvSpPr>
          <p:cNvPr id="3" name="Espace réservé du numéro de diapositive 2"/>
          <p:cNvSpPr>
            <a:spLocks noGrp="1"/>
          </p:cNvSpPr>
          <p:nvPr>
            <p:ph type="sldNum" sz="quarter" idx="11"/>
          </p:nvPr>
        </p:nvSpPr>
        <p:spPr>
          <a:xfrm>
            <a:off x="35744" y="6568901"/>
            <a:ext cx="431800" cy="244475"/>
          </a:xfrm>
        </p:spPr>
        <p:txBody>
          <a:bodyPr/>
          <a:lstStyle>
            <a:lvl1pPr>
              <a:defRPr/>
            </a:lvl1pPr>
          </a:lstStyle>
          <a:p>
            <a:pPr>
              <a:defRPr/>
            </a:pPr>
            <a:fld id="{B4E0F562-50A8-4F1F-BC85-0D0E109D92B0}" type="slidenum">
              <a:rPr lang="fr-CH" altLang="en-US" smtClean="0">
                <a:solidFill>
                  <a:srgbClr val="000000"/>
                </a:solidFill>
              </a:rPr>
              <a:pPr>
                <a:defRPr/>
              </a:pPr>
              <a:t>‹N°›</a:t>
            </a:fld>
            <a:endParaRPr lang="fr-CH" altLang="en-US" dirty="0">
              <a:solidFill>
                <a:srgbClr val="000000"/>
              </a:solidFill>
            </a:endParaRPr>
          </a:p>
        </p:txBody>
      </p:sp>
    </p:spTree>
    <p:extLst>
      <p:ext uri="{BB962C8B-B14F-4D97-AF65-F5344CB8AC3E}">
        <p14:creationId xmlns:p14="http://schemas.microsoft.com/office/powerpoint/2010/main" val="334495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03828"/>
            <a:ext cx="7772400" cy="523220"/>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CH"/>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51BCF979-65C4-4F14-BF2F-F34ED9E21040}" type="datetimeFigureOut">
              <a:rPr lang="fr-CH">
                <a:solidFill>
                  <a:srgbClr val="000000"/>
                </a:solidFill>
              </a:rPr>
              <a:pPr>
                <a:defRPr/>
              </a:pPr>
              <a:t>26.09.2023</a:t>
            </a:fld>
            <a:endParaRPr lang="fr-CH"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fr-CH"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7A1609-1DA3-44A8-B16F-40C142D875AA}" type="slidenum">
              <a:rPr lang="fr-CH" altLang="en-US">
                <a:solidFill>
                  <a:srgbClr val="000000"/>
                </a:solidFill>
              </a:rPr>
              <a:pPr>
                <a:defRPr/>
              </a:pPr>
              <a:t>‹N°›</a:t>
            </a:fld>
            <a:endParaRPr lang="fr-CH" altLang="en-US">
              <a:solidFill>
                <a:srgbClr val="000000"/>
              </a:solidFill>
            </a:endParaRPr>
          </a:p>
        </p:txBody>
      </p:sp>
    </p:spTree>
    <p:extLst>
      <p:ext uri="{BB962C8B-B14F-4D97-AF65-F5344CB8AC3E}">
        <p14:creationId xmlns:p14="http://schemas.microsoft.com/office/powerpoint/2010/main" val="24368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w="9525" algn="ctr">
            <a:noFill/>
            <a:miter lim="800000"/>
            <a:headEnd/>
            <a:tailEnd/>
          </a:ln>
          <a:effectLst/>
        </p:spPr>
        <p:txBody>
          <a:bodyPr/>
          <a:lstStyle/>
          <a:p>
            <a:endParaRPr lang="fr-FR">
              <a:solidFill>
                <a:srgbClr val="000000"/>
              </a:solidFill>
            </a:endParaRPr>
          </a:p>
        </p:txBody>
      </p:sp>
      <p:sp>
        <p:nvSpPr>
          <p:cNvPr id="1026" name="Rectangle 2"/>
          <p:cNvSpPr>
            <a:spLocks noGrp="1" noChangeArrowheads="1"/>
          </p:cNvSpPr>
          <p:nvPr>
            <p:ph type="title"/>
          </p:nvPr>
        </p:nvSpPr>
        <p:spPr bwMode="auto">
          <a:xfrm>
            <a:off x="2777339" y="576549"/>
            <a:ext cx="6121375" cy="5191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fr-CH" dirty="0"/>
              <a:t>Cliquez pour modifier le style du titre</a:t>
            </a:r>
          </a:p>
        </p:txBody>
      </p:sp>
      <p:sp>
        <p:nvSpPr>
          <p:cNvPr id="1027" name="Rectangle 3"/>
          <p:cNvSpPr>
            <a:spLocks noGrp="1" noChangeArrowheads="1"/>
          </p:cNvSpPr>
          <p:nvPr>
            <p:ph type="body" idx="1"/>
          </p:nvPr>
        </p:nvSpPr>
        <p:spPr bwMode="auto">
          <a:xfrm>
            <a:off x="468313" y="1412776"/>
            <a:ext cx="8424862" cy="49689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H" dirty="0"/>
              <a:t>Cliquez pour modifier les styles </a:t>
            </a:r>
          </a:p>
          <a:p>
            <a:pPr lvl="1"/>
            <a:r>
              <a:rPr lang="fr-CH" dirty="0"/>
              <a:t>Deuxième niveau</a:t>
            </a:r>
          </a:p>
          <a:p>
            <a:pPr lvl="2"/>
            <a:r>
              <a:rPr lang="fr-CH" dirty="0"/>
              <a:t>Troisième niveau</a:t>
            </a:r>
          </a:p>
          <a:p>
            <a:pPr lvl="3"/>
            <a:r>
              <a:rPr lang="fr-CH" dirty="0"/>
              <a:t>Quatrième niveau</a:t>
            </a:r>
          </a:p>
        </p:txBody>
      </p:sp>
      <p:sp>
        <p:nvSpPr>
          <p:cNvPr id="1031" name="Rectangle 7"/>
          <p:cNvSpPr>
            <a:spLocks noChangeArrowheads="1"/>
          </p:cNvSpPr>
          <p:nvPr/>
        </p:nvSpPr>
        <p:spPr bwMode="auto">
          <a:xfrm>
            <a:off x="0" y="8"/>
            <a:ext cx="9151938" cy="125413"/>
          </a:xfrm>
          <a:prstGeom prst="rect">
            <a:avLst/>
          </a:prstGeom>
          <a:solidFill>
            <a:srgbClr val="E1282B"/>
          </a:solidFill>
          <a:ln w="9525" algn="ctr">
            <a:noFill/>
            <a:miter lim="800000"/>
            <a:headEnd/>
            <a:tailEnd/>
          </a:ln>
          <a:effectLst/>
        </p:spPr>
        <p:txBody>
          <a:bodyPr/>
          <a:lstStyle/>
          <a:p>
            <a:endParaRPr lang="fr-FR">
              <a:solidFill>
                <a:srgbClr val="000000"/>
              </a:solidFill>
            </a:endParaRPr>
          </a:p>
        </p:txBody>
      </p:sp>
      <p:sp>
        <p:nvSpPr>
          <p:cNvPr id="1042" name="Rectangle 18"/>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w="9525" algn="ctr">
            <a:noFill/>
            <a:miter lim="800000"/>
            <a:headEnd/>
            <a:tailEnd/>
          </a:ln>
          <a:effectLst/>
        </p:spPr>
        <p:txBody>
          <a:bodyPr/>
          <a:lstStyle/>
          <a:p>
            <a:endParaRPr lang="fr-FR">
              <a:solidFill>
                <a:srgbClr val="000000"/>
              </a:solidFill>
            </a:endParaRPr>
          </a:p>
        </p:txBody>
      </p:sp>
      <p:sp>
        <p:nvSpPr>
          <p:cNvPr id="1029" name="Rectangle 5"/>
          <p:cNvSpPr>
            <a:spLocks noGrp="1" noChangeArrowheads="1"/>
          </p:cNvSpPr>
          <p:nvPr>
            <p:ph type="ftr" sz="quarter" idx="3"/>
          </p:nvPr>
        </p:nvSpPr>
        <p:spPr bwMode="auto">
          <a:xfrm>
            <a:off x="476250" y="6521466"/>
            <a:ext cx="761682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fr-CH" altLang="en-US">
              <a:solidFill>
                <a:srgbClr val="000000"/>
              </a:solidFill>
            </a:endParaRPr>
          </a:p>
        </p:txBody>
      </p:sp>
      <p:sp>
        <p:nvSpPr>
          <p:cNvPr id="1043" name="Rectangle 19"/>
          <p:cNvSpPr>
            <a:spLocks noChangeArrowheads="1"/>
          </p:cNvSpPr>
          <p:nvPr/>
        </p:nvSpPr>
        <p:spPr bwMode="auto">
          <a:xfrm>
            <a:off x="0" y="6696075"/>
            <a:ext cx="9144002" cy="169879"/>
          </a:xfrm>
          <a:prstGeom prst="rect">
            <a:avLst/>
          </a:prstGeom>
          <a:solidFill>
            <a:srgbClr val="E1282B"/>
          </a:solidFill>
          <a:ln w="9525" algn="ctr">
            <a:noFill/>
            <a:miter lim="800000"/>
            <a:headEnd/>
            <a:tailEnd/>
          </a:ln>
          <a:effectLst/>
        </p:spPr>
        <p:txBody>
          <a:bodyPr/>
          <a:lstStyle/>
          <a:p>
            <a:endParaRPr lang="fr-FR">
              <a:solidFill>
                <a:srgbClr val="000000"/>
              </a:solidFill>
            </a:endParaRPr>
          </a:p>
        </p:txBody>
      </p:sp>
      <p:pic>
        <p:nvPicPr>
          <p:cNvPr id="1044" name="Picture 20" descr="logo"/>
          <p:cNvPicPr>
            <a:picLocks noChangeAspect="1" noChangeArrowheads="1"/>
          </p:cNvPicPr>
          <p:nvPr/>
        </p:nvPicPr>
        <p:blipFill>
          <a:blip r:embed="rId6" cstate="print"/>
          <a:srcRect/>
          <a:stretch>
            <a:fillRect/>
          </a:stretch>
        </p:blipFill>
        <p:spPr bwMode="auto">
          <a:xfrm>
            <a:off x="8190805" y="5805264"/>
            <a:ext cx="701675" cy="647700"/>
          </a:xfrm>
          <a:prstGeom prst="rect">
            <a:avLst/>
          </a:prstGeom>
          <a:noFill/>
        </p:spPr>
      </p:pic>
      <p:sp>
        <p:nvSpPr>
          <p:cNvPr id="1030" name="Rectangle 6"/>
          <p:cNvSpPr>
            <a:spLocks noGrp="1" noChangeArrowheads="1"/>
          </p:cNvSpPr>
          <p:nvPr>
            <p:ph type="sldNum" sz="quarter" idx="4"/>
          </p:nvPr>
        </p:nvSpPr>
        <p:spPr bwMode="auto">
          <a:xfrm>
            <a:off x="35496" y="6496893"/>
            <a:ext cx="431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000"/>
            </a:lvl1pPr>
          </a:lstStyle>
          <a:p>
            <a:pPr>
              <a:defRPr/>
            </a:pPr>
            <a:fld id="{ADF23BD5-B90E-4E9A-8B50-2718EB2DFBF1}" type="slidenum">
              <a:rPr lang="fr-CH" altLang="en-US" smtClean="0">
                <a:solidFill>
                  <a:srgbClr val="000000"/>
                </a:solidFill>
              </a:rPr>
              <a:pPr>
                <a:defRPr/>
              </a:pPr>
              <a:t>‹N°›</a:t>
            </a:fld>
            <a:endParaRPr lang="fr-CH" altLang="en-US">
              <a:solidFill>
                <a:srgbClr val="000000"/>
              </a:solidFill>
            </a:endParaRPr>
          </a:p>
        </p:txBody>
      </p:sp>
      <p:sp>
        <p:nvSpPr>
          <p:cNvPr id="12" name="Text Box 12"/>
          <p:cNvSpPr txBox="1">
            <a:spLocks noChangeArrowheads="1"/>
          </p:cNvSpPr>
          <p:nvPr userDrawn="1"/>
        </p:nvSpPr>
        <p:spPr bwMode="auto">
          <a:xfrm>
            <a:off x="915872" y="4724400"/>
            <a:ext cx="757750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0"/>
              </a:spcBef>
              <a:spcAft>
                <a:spcPct val="0"/>
              </a:spcAft>
              <a:defRPr sz="2400" baseline="30000">
                <a:solidFill>
                  <a:schemeClr val="tx1"/>
                </a:solidFill>
                <a:latin typeface="Times New Roman" pitchFamily="18" charset="0"/>
              </a:defRPr>
            </a:lvl6pPr>
            <a:lvl7pPr marL="2971800" indent="-228600" eaLnBrk="0" fontAlgn="base" hangingPunct="0">
              <a:spcBef>
                <a:spcPct val="0"/>
              </a:spcBef>
              <a:spcAft>
                <a:spcPct val="0"/>
              </a:spcAft>
              <a:defRPr sz="2400" baseline="30000">
                <a:solidFill>
                  <a:schemeClr val="tx1"/>
                </a:solidFill>
                <a:latin typeface="Times New Roman" pitchFamily="18" charset="0"/>
              </a:defRPr>
            </a:lvl7pPr>
            <a:lvl8pPr marL="3429000" indent="-228600" eaLnBrk="0" fontAlgn="base" hangingPunct="0">
              <a:spcBef>
                <a:spcPct val="0"/>
              </a:spcBef>
              <a:spcAft>
                <a:spcPct val="0"/>
              </a:spcAft>
              <a:defRPr sz="2400" baseline="30000">
                <a:solidFill>
                  <a:schemeClr val="tx1"/>
                </a:solidFill>
                <a:latin typeface="Times New Roman" pitchFamily="18" charset="0"/>
              </a:defRPr>
            </a:lvl8pPr>
            <a:lvl9pPr marL="3886200" indent="-228600" eaLnBrk="0" fontAlgn="base" hangingPunct="0">
              <a:spcBef>
                <a:spcPct val="0"/>
              </a:spcBef>
              <a:spcAft>
                <a:spcPct val="0"/>
              </a:spcAft>
              <a:defRPr sz="2400" baseline="30000">
                <a:solidFill>
                  <a:schemeClr val="tx1"/>
                </a:solidFill>
                <a:latin typeface="Times New Roman" pitchFamily="18" charset="0"/>
              </a:defRPr>
            </a:lvl9pPr>
          </a:lstStyle>
          <a:p>
            <a:pPr eaLnBrk="1" hangingPunct="1">
              <a:spcBef>
                <a:spcPct val="50000"/>
              </a:spcBef>
              <a:defRPr/>
            </a:pPr>
            <a:endParaRPr lang="fr-CH">
              <a:solidFill>
                <a:srgbClr val="000000"/>
              </a:solidFill>
            </a:endParaRPr>
          </a:p>
        </p:txBody>
      </p:sp>
      <p:sp>
        <p:nvSpPr>
          <p:cNvPr id="13" name="Text Box 13"/>
          <p:cNvSpPr txBox="1">
            <a:spLocks noChangeArrowheads="1"/>
          </p:cNvSpPr>
          <p:nvPr userDrawn="1"/>
        </p:nvSpPr>
        <p:spPr bwMode="auto">
          <a:xfrm>
            <a:off x="915872" y="5229225"/>
            <a:ext cx="757750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aseline="30000">
                <a:solidFill>
                  <a:schemeClr val="tx1"/>
                </a:solidFill>
                <a:latin typeface="Times New Roman" pitchFamily="18" charset="0"/>
              </a:defRPr>
            </a:lvl1pPr>
            <a:lvl2pPr marL="742950" indent="-285750" eaLnBrk="0" hangingPunct="0">
              <a:defRPr sz="2400" baseline="30000">
                <a:solidFill>
                  <a:schemeClr val="tx1"/>
                </a:solidFill>
                <a:latin typeface="Times New Roman" pitchFamily="18" charset="0"/>
              </a:defRPr>
            </a:lvl2pPr>
            <a:lvl3pPr marL="1143000" indent="-228600" eaLnBrk="0" hangingPunct="0">
              <a:defRPr sz="2400" baseline="30000">
                <a:solidFill>
                  <a:schemeClr val="tx1"/>
                </a:solidFill>
                <a:latin typeface="Times New Roman" pitchFamily="18" charset="0"/>
              </a:defRPr>
            </a:lvl3pPr>
            <a:lvl4pPr marL="1600200" indent="-228600" eaLnBrk="0" hangingPunct="0">
              <a:defRPr sz="2400" baseline="30000">
                <a:solidFill>
                  <a:schemeClr val="tx1"/>
                </a:solidFill>
                <a:latin typeface="Times New Roman" pitchFamily="18" charset="0"/>
              </a:defRPr>
            </a:lvl4pPr>
            <a:lvl5pPr marL="2057400" indent="-228600" eaLnBrk="0" hangingPunct="0">
              <a:defRPr sz="2400" baseline="30000">
                <a:solidFill>
                  <a:schemeClr val="tx1"/>
                </a:solidFill>
                <a:latin typeface="Times New Roman" pitchFamily="18" charset="0"/>
              </a:defRPr>
            </a:lvl5pPr>
            <a:lvl6pPr marL="2514600" indent="-228600" eaLnBrk="0" fontAlgn="base" hangingPunct="0">
              <a:spcBef>
                <a:spcPct val="0"/>
              </a:spcBef>
              <a:spcAft>
                <a:spcPct val="0"/>
              </a:spcAft>
              <a:defRPr sz="2400" baseline="30000">
                <a:solidFill>
                  <a:schemeClr val="tx1"/>
                </a:solidFill>
                <a:latin typeface="Times New Roman" pitchFamily="18" charset="0"/>
              </a:defRPr>
            </a:lvl6pPr>
            <a:lvl7pPr marL="2971800" indent="-228600" eaLnBrk="0" fontAlgn="base" hangingPunct="0">
              <a:spcBef>
                <a:spcPct val="0"/>
              </a:spcBef>
              <a:spcAft>
                <a:spcPct val="0"/>
              </a:spcAft>
              <a:defRPr sz="2400" baseline="30000">
                <a:solidFill>
                  <a:schemeClr val="tx1"/>
                </a:solidFill>
                <a:latin typeface="Times New Roman" pitchFamily="18" charset="0"/>
              </a:defRPr>
            </a:lvl7pPr>
            <a:lvl8pPr marL="3429000" indent="-228600" eaLnBrk="0" fontAlgn="base" hangingPunct="0">
              <a:spcBef>
                <a:spcPct val="0"/>
              </a:spcBef>
              <a:spcAft>
                <a:spcPct val="0"/>
              </a:spcAft>
              <a:defRPr sz="2400" baseline="30000">
                <a:solidFill>
                  <a:schemeClr val="tx1"/>
                </a:solidFill>
                <a:latin typeface="Times New Roman" pitchFamily="18" charset="0"/>
              </a:defRPr>
            </a:lvl8pPr>
            <a:lvl9pPr marL="3886200" indent="-228600" eaLnBrk="0" fontAlgn="base" hangingPunct="0">
              <a:spcBef>
                <a:spcPct val="0"/>
              </a:spcBef>
              <a:spcAft>
                <a:spcPct val="0"/>
              </a:spcAft>
              <a:defRPr sz="2400" baseline="30000">
                <a:solidFill>
                  <a:schemeClr val="tx1"/>
                </a:solidFill>
                <a:latin typeface="Times New Roman" pitchFamily="18" charset="0"/>
              </a:defRPr>
            </a:lvl9pPr>
          </a:lstStyle>
          <a:p>
            <a:pPr eaLnBrk="1" hangingPunct="1">
              <a:spcBef>
                <a:spcPct val="50000"/>
              </a:spcBef>
              <a:defRPr/>
            </a:pPr>
            <a:endParaRPr lang="fr-CH">
              <a:solidFill>
                <a:srgbClr val="000000"/>
              </a:solidFill>
              <a:latin typeface="Arial" charset="0"/>
            </a:endParaRPr>
          </a:p>
        </p:txBody>
      </p:sp>
      <p:pic>
        <p:nvPicPr>
          <p:cNvPr id="2" name="Imag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7396" y="404813"/>
            <a:ext cx="1662801" cy="862584"/>
          </a:xfrm>
          <a:prstGeom prst="rect">
            <a:avLst/>
          </a:prstGeom>
        </p:spPr>
      </p:pic>
    </p:spTree>
    <p:extLst>
      <p:ext uri="{BB962C8B-B14F-4D97-AF65-F5344CB8AC3E}">
        <p14:creationId xmlns:p14="http://schemas.microsoft.com/office/powerpoint/2010/main" val="212912153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Lst>
  <p:txStyles>
    <p:titleStyle>
      <a:lvl1pPr algn="ctr" rtl="0" eaLnBrk="1" fontAlgn="base" hangingPunct="1">
        <a:spcBef>
          <a:spcPct val="0"/>
        </a:spcBef>
        <a:spcAft>
          <a:spcPct val="0"/>
        </a:spcAft>
        <a:defRPr sz="2800">
          <a:solidFill>
            <a:srgbClr val="E1282B"/>
          </a:solidFill>
          <a:latin typeface="+mj-lt"/>
          <a:ea typeface="+mj-ea"/>
          <a:cs typeface="+mj-cs"/>
        </a:defRPr>
      </a:lvl1pPr>
      <a:lvl2pPr algn="l" rtl="0" eaLnBrk="1" fontAlgn="base" hangingPunct="1">
        <a:spcBef>
          <a:spcPct val="0"/>
        </a:spcBef>
        <a:spcAft>
          <a:spcPct val="0"/>
        </a:spcAft>
        <a:defRPr sz="2800">
          <a:solidFill>
            <a:srgbClr val="E1282B"/>
          </a:solidFill>
          <a:latin typeface="Arial" charset="0"/>
        </a:defRPr>
      </a:lvl2pPr>
      <a:lvl3pPr algn="l" rtl="0" eaLnBrk="1" fontAlgn="base" hangingPunct="1">
        <a:spcBef>
          <a:spcPct val="0"/>
        </a:spcBef>
        <a:spcAft>
          <a:spcPct val="0"/>
        </a:spcAft>
        <a:defRPr sz="2800">
          <a:solidFill>
            <a:srgbClr val="E1282B"/>
          </a:solidFill>
          <a:latin typeface="Arial" charset="0"/>
        </a:defRPr>
      </a:lvl3pPr>
      <a:lvl4pPr algn="l" rtl="0" eaLnBrk="1" fontAlgn="base" hangingPunct="1">
        <a:spcBef>
          <a:spcPct val="0"/>
        </a:spcBef>
        <a:spcAft>
          <a:spcPct val="0"/>
        </a:spcAft>
        <a:defRPr sz="2800">
          <a:solidFill>
            <a:srgbClr val="E1282B"/>
          </a:solidFill>
          <a:latin typeface="Arial" charset="0"/>
        </a:defRPr>
      </a:lvl4pPr>
      <a:lvl5pPr algn="l" rtl="0" eaLnBrk="1" fontAlgn="base" hangingPunct="1">
        <a:spcBef>
          <a:spcPct val="0"/>
        </a:spcBef>
        <a:spcAft>
          <a:spcPct val="0"/>
        </a:spcAft>
        <a:defRPr sz="2800">
          <a:solidFill>
            <a:srgbClr val="E1282B"/>
          </a:solidFill>
          <a:latin typeface="Arial" charset="0"/>
        </a:defRPr>
      </a:lvl5pPr>
      <a:lvl6pPr marL="457200" algn="l" rtl="0" eaLnBrk="1" fontAlgn="base" hangingPunct="1">
        <a:spcBef>
          <a:spcPct val="0"/>
        </a:spcBef>
        <a:spcAft>
          <a:spcPct val="0"/>
        </a:spcAft>
        <a:defRPr sz="2800">
          <a:solidFill>
            <a:srgbClr val="E1282B"/>
          </a:solidFill>
          <a:latin typeface="Arial" charset="0"/>
        </a:defRPr>
      </a:lvl6pPr>
      <a:lvl7pPr marL="914400" algn="l" rtl="0" eaLnBrk="1" fontAlgn="base" hangingPunct="1">
        <a:spcBef>
          <a:spcPct val="0"/>
        </a:spcBef>
        <a:spcAft>
          <a:spcPct val="0"/>
        </a:spcAft>
        <a:defRPr sz="2800">
          <a:solidFill>
            <a:srgbClr val="E1282B"/>
          </a:solidFill>
          <a:latin typeface="Arial" charset="0"/>
        </a:defRPr>
      </a:lvl7pPr>
      <a:lvl8pPr marL="1371600" algn="l" rtl="0" eaLnBrk="1" fontAlgn="base" hangingPunct="1">
        <a:spcBef>
          <a:spcPct val="0"/>
        </a:spcBef>
        <a:spcAft>
          <a:spcPct val="0"/>
        </a:spcAft>
        <a:defRPr sz="2800">
          <a:solidFill>
            <a:srgbClr val="E1282B"/>
          </a:solidFill>
          <a:latin typeface="Arial" charset="0"/>
        </a:defRPr>
      </a:lvl8pPr>
      <a:lvl9pPr marL="1828800" algn="l" rtl="0" eaLnBrk="1" fontAlgn="base" hangingPunct="1">
        <a:spcBef>
          <a:spcPct val="0"/>
        </a:spcBef>
        <a:spcAft>
          <a:spcPct val="0"/>
        </a:spcAft>
        <a:defRPr sz="2800">
          <a:solidFill>
            <a:srgbClr val="E1282B"/>
          </a:solidFill>
          <a:latin typeface="Arial" charset="0"/>
        </a:defRPr>
      </a:lvl9pPr>
    </p:titleStyle>
    <p:bodyStyle>
      <a:lvl1pPr marL="342900" indent="-342900" algn="l" rtl="0" eaLnBrk="1" fontAlgn="base" hangingPunct="1">
        <a:spcBef>
          <a:spcPct val="20000"/>
        </a:spcBef>
        <a:spcAft>
          <a:spcPct val="0"/>
        </a:spcAft>
        <a:buSzPct val="70000"/>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rgbClr val="E1282B"/>
          </a:solidFill>
          <a:latin typeface="+mn-lt"/>
        </a:defRPr>
      </a:lvl2pPr>
      <a:lvl3pPr marL="1143000" indent="-220663"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SzPct val="60000"/>
        <a:buBlip>
          <a:blip r:embed="rId9"/>
        </a:buBlip>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pasc.ch/"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PSC été (14) (Cop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539956"/>
            <a:ext cx="590391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3" name="Rectangle 3"/>
          <p:cNvSpPr>
            <a:spLocks noChangeArrowheads="1"/>
          </p:cNvSpPr>
          <p:nvPr/>
        </p:nvSpPr>
        <p:spPr bwMode="auto">
          <a:xfrm>
            <a:off x="1007244" y="5157192"/>
            <a:ext cx="741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fr-CH" sz="3200" b="1" dirty="0">
                <a:solidFill>
                  <a:srgbClr val="6666FF"/>
                </a:solidFill>
                <a:effectLst>
                  <a:outerShdw blurRad="38100" dist="38100" dir="2700000" algn="tl">
                    <a:srgbClr val="C0C0C0"/>
                  </a:outerShdw>
                </a:effectLst>
              </a:rPr>
              <a:t>Formateurs en entreprise ASE</a:t>
            </a:r>
            <a:br>
              <a:rPr lang="fr-CH" sz="3200" b="1" dirty="0">
                <a:solidFill>
                  <a:srgbClr val="6666FF"/>
                </a:solidFill>
                <a:effectLst>
                  <a:outerShdw blurRad="38100" dist="38100" dir="2700000" algn="tl">
                    <a:srgbClr val="C0C0C0"/>
                  </a:outerShdw>
                </a:effectLst>
              </a:rPr>
            </a:br>
            <a:r>
              <a:rPr lang="fr-CH" sz="3200" b="1" dirty="0">
                <a:solidFill>
                  <a:schemeClr val="accent6">
                    <a:lumMod val="60000"/>
                    <a:lumOff val="40000"/>
                  </a:schemeClr>
                </a:solidFill>
                <a:effectLst>
                  <a:outerShdw blurRad="38100" dist="38100" dir="2700000" algn="tl">
                    <a:srgbClr val="C0C0C0"/>
                  </a:outerShdw>
                </a:effectLst>
              </a:rPr>
              <a:t>21 septembre 2023 - 16h00</a:t>
            </a:r>
          </a:p>
        </p:txBody>
      </p:sp>
      <p:sp>
        <p:nvSpPr>
          <p:cNvPr id="286726" name="Text Box 6"/>
          <p:cNvSpPr txBox="1">
            <a:spLocks noChangeArrowheads="1"/>
          </p:cNvSpPr>
          <p:nvPr/>
        </p:nvSpPr>
        <p:spPr bwMode="auto">
          <a:xfrm>
            <a:off x="2339753" y="702469"/>
            <a:ext cx="60842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CH" sz="3200" b="1" i="1" kern="10" dirty="0">
                <a:ln w="17780" cmpd="sng">
                  <a:solidFill>
                    <a:schemeClr val="accent1">
                      <a:tint val="3000"/>
                    </a:schemeClr>
                  </a:solidFill>
                  <a:prstDash val="solid"/>
                  <a:miter lim="800000"/>
                </a:ln>
                <a:solidFill>
                  <a:srgbClr val="6666FF"/>
                </a:solidFill>
                <a:effectLst>
                  <a:outerShdw blurRad="55000" dist="50800" dir="5400000" algn="tl">
                    <a:srgbClr val="000000">
                      <a:alpha val="33000"/>
                    </a:srgbClr>
                  </a:outerShdw>
                </a:effectLst>
                <a:latin typeface="Arial Black"/>
              </a:rPr>
              <a:t>Bienvenue à l'EPAS</a:t>
            </a:r>
            <a:r>
              <a:rPr lang="fr-CH" sz="3200" b="1" i="1" kern="10" dirty="0">
                <a:ln w="17780" cmpd="sng">
                  <a:solidFill>
                    <a:schemeClr val="accent1">
                      <a:tint val="3000"/>
                    </a:schemeClr>
                  </a:solidFill>
                  <a:prstDash val="solid"/>
                  <a:miter lim="800000"/>
                </a:ln>
                <a:solidFill>
                  <a:srgbClr val="6666FF"/>
                </a:solidFill>
                <a:effectLst>
                  <a:outerShdw blurRad="38100" dist="38100" dir="2700000" algn="tl">
                    <a:srgbClr val="000000">
                      <a:alpha val="43137"/>
                    </a:srgbClr>
                  </a:outerShdw>
                </a:effectLst>
                <a:latin typeface="Arial Black"/>
              </a:rPr>
              <a:t>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4FD63C52-EB2A-49F1-95FB-C4C7A6838DBA}"/>
              </a:ext>
            </a:extLst>
          </p:cNvPr>
          <p:cNvGrpSpPr/>
          <p:nvPr/>
        </p:nvGrpSpPr>
        <p:grpSpPr>
          <a:xfrm>
            <a:off x="2441628" y="2235099"/>
            <a:ext cx="1254134" cy="627067"/>
            <a:chOff x="4050681" y="2528870"/>
            <a:chExt cx="1672178" cy="836089"/>
          </a:xfrm>
        </p:grpSpPr>
        <p:sp>
          <p:nvSpPr>
            <p:cNvPr id="14" name="Rectangle 13">
              <a:extLst>
                <a:ext uri="{FF2B5EF4-FFF2-40B4-BE49-F238E27FC236}">
                  <a16:creationId xmlns:a16="http://schemas.microsoft.com/office/drawing/2014/main" id="{DDC9BF82-114A-4B9C-B0AB-0BF05E206216}"/>
                </a:ext>
              </a:extLst>
            </p:cNvPr>
            <p:cNvSpPr/>
            <p:nvPr/>
          </p:nvSpPr>
          <p:spPr>
            <a:xfrm>
              <a:off x="4050681" y="2528870"/>
              <a:ext cx="1672178" cy="836089"/>
            </a:xfrm>
            <a:prstGeom prst="rect">
              <a:avLst/>
            </a:prstGeom>
            <a:solidFill>
              <a:srgbClr val="00B0F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5" name="ZoneTexte 14">
              <a:extLst>
                <a:ext uri="{FF2B5EF4-FFF2-40B4-BE49-F238E27FC236}">
                  <a16:creationId xmlns:a16="http://schemas.microsoft.com/office/drawing/2014/main" id="{00F805CF-5F91-4260-8E71-5B5FF9912FC6}"/>
                </a:ext>
              </a:extLst>
            </p:cNvPr>
            <p:cNvSpPr txBox="1"/>
            <p:nvPr/>
          </p:nvSpPr>
          <p:spPr>
            <a:xfrm>
              <a:off x="4050681" y="2528870"/>
              <a:ext cx="1672178" cy="836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Nicole </a:t>
              </a:r>
              <a:r>
                <a:rPr lang="fr-CH" sz="1200" b="0" dirty="0" err="1">
                  <a:ln w="0"/>
                  <a:solidFill>
                    <a:schemeClr val="tx1"/>
                  </a:solidFill>
                  <a:effectLst>
                    <a:outerShdw blurRad="38100" dist="19050" dir="2700000" algn="tl" rotWithShape="0">
                      <a:schemeClr val="dk1">
                        <a:alpha val="40000"/>
                      </a:schemeClr>
                    </a:outerShdw>
                  </a:effectLst>
                </a:rPr>
                <a:t>Urdieux</a:t>
              </a:r>
              <a:endParaRPr lang="fr-CH" sz="1200" b="0" dirty="0">
                <a:ln w="0"/>
                <a:solidFill>
                  <a:schemeClr val="tx1"/>
                </a:solidFill>
                <a:effectLst>
                  <a:outerShdw blurRad="38100" dist="19050" dir="2700000" algn="tl" rotWithShape="0">
                    <a:schemeClr val="dk1">
                      <a:alpha val="40000"/>
                    </a:schemeClr>
                  </a:outerShdw>
                </a:effectLst>
              </a:endParaRPr>
            </a:p>
            <a:p>
              <a:pPr algn="ctr" defTabSz="533400">
                <a:lnSpc>
                  <a:spcPct val="90000"/>
                </a:lnSpc>
                <a:spcAft>
                  <a:spcPct val="35000"/>
                </a:spcAft>
              </a:pPr>
              <a:endParaRPr lang="fr-CH" sz="1200" b="0" dirty="0">
                <a:ln w="0"/>
                <a:solidFill>
                  <a:schemeClr val="tx1"/>
                </a:solidFill>
                <a:effectLst>
                  <a:outerShdw blurRad="38100" dist="19050" dir="2700000" algn="tl" rotWithShape="0">
                    <a:schemeClr val="dk1">
                      <a:alpha val="40000"/>
                    </a:schemeClr>
                  </a:outerShdw>
                </a:effectLst>
              </a:endParaRPr>
            </a:p>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Intendance</a:t>
              </a:r>
              <a:endParaRPr lang="fr-FR" sz="1200" b="0" dirty="0">
                <a:ln w="0"/>
                <a:solidFill>
                  <a:schemeClr val="tx1"/>
                </a:solidFill>
                <a:effectLst>
                  <a:outerShdw blurRad="38100" dist="19050" dir="2700000" algn="tl" rotWithShape="0">
                    <a:schemeClr val="dk1">
                      <a:alpha val="40000"/>
                    </a:schemeClr>
                  </a:outerShdw>
                </a:effectLst>
              </a:endParaRPr>
            </a:p>
          </p:txBody>
        </p:sp>
      </p:grpSp>
      <p:grpSp>
        <p:nvGrpSpPr>
          <p:cNvPr id="16" name="Groupe 15">
            <a:extLst>
              <a:ext uri="{FF2B5EF4-FFF2-40B4-BE49-F238E27FC236}">
                <a16:creationId xmlns:a16="http://schemas.microsoft.com/office/drawing/2014/main" id="{217B75D0-A84E-4F0D-B2FA-5F5F1FCEB839}"/>
              </a:ext>
            </a:extLst>
          </p:cNvPr>
          <p:cNvGrpSpPr/>
          <p:nvPr/>
        </p:nvGrpSpPr>
        <p:grpSpPr>
          <a:xfrm>
            <a:off x="647756" y="2235100"/>
            <a:ext cx="1254134" cy="627067"/>
            <a:chOff x="4050681" y="2528870"/>
            <a:chExt cx="1672178" cy="836089"/>
          </a:xfrm>
        </p:grpSpPr>
        <p:sp>
          <p:nvSpPr>
            <p:cNvPr id="17" name="Rectangle 16">
              <a:extLst>
                <a:ext uri="{FF2B5EF4-FFF2-40B4-BE49-F238E27FC236}">
                  <a16:creationId xmlns:a16="http://schemas.microsoft.com/office/drawing/2014/main" id="{DDB996CC-C3D7-4D79-86E3-5BB7E884437B}"/>
                </a:ext>
              </a:extLst>
            </p:cNvPr>
            <p:cNvSpPr/>
            <p:nvPr/>
          </p:nvSpPr>
          <p:spPr>
            <a:xfrm>
              <a:off x="4050681" y="2528870"/>
              <a:ext cx="1672178" cy="836089"/>
            </a:xfrm>
            <a:prstGeom prst="rect">
              <a:avLst/>
            </a:prstGeom>
            <a:solidFill>
              <a:srgbClr val="00B0F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8" name="ZoneTexte 17">
              <a:extLst>
                <a:ext uri="{FF2B5EF4-FFF2-40B4-BE49-F238E27FC236}">
                  <a16:creationId xmlns:a16="http://schemas.microsoft.com/office/drawing/2014/main" id="{451C9119-99DE-4977-890D-94E1ECED91BE}"/>
                </a:ext>
              </a:extLst>
            </p:cNvPr>
            <p:cNvSpPr txBox="1"/>
            <p:nvPr/>
          </p:nvSpPr>
          <p:spPr>
            <a:xfrm>
              <a:off x="4050681" y="2528870"/>
              <a:ext cx="1672178" cy="836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Jean-Pierre </a:t>
              </a:r>
              <a:r>
                <a:rPr lang="fr-CH" sz="1200" b="0" dirty="0" err="1">
                  <a:ln w="0"/>
                  <a:solidFill>
                    <a:schemeClr val="tx1"/>
                  </a:solidFill>
                  <a:effectLst>
                    <a:outerShdw blurRad="38100" dist="19050" dir="2700000" algn="tl" rotWithShape="0">
                      <a:schemeClr val="dk1">
                        <a:alpha val="40000"/>
                      </a:schemeClr>
                    </a:outerShdw>
                  </a:effectLst>
                </a:rPr>
                <a:t>Lonia</a:t>
              </a:r>
              <a:endParaRPr lang="fr-CH" sz="1200" b="0" dirty="0">
                <a:ln w="0"/>
                <a:solidFill>
                  <a:schemeClr val="tx1"/>
                </a:solidFill>
                <a:effectLst>
                  <a:outerShdw blurRad="38100" dist="19050" dir="2700000" algn="tl" rotWithShape="0">
                    <a:schemeClr val="dk1">
                      <a:alpha val="40000"/>
                    </a:schemeClr>
                  </a:outerShdw>
                </a:effectLst>
              </a:endParaRPr>
            </a:p>
            <a:p>
              <a:pPr algn="ctr" defTabSz="533400">
                <a:lnSpc>
                  <a:spcPct val="90000"/>
                </a:lnSpc>
                <a:spcAft>
                  <a:spcPct val="35000"/>
                </a:spcAft>
              </a:pPr>
              <a:endParaRPr lang="fr-CH" sz="1200" b="0" dirty="0">
                <a:ln w="0"/>
                <a:solidFill>
                  <a:schemeClr val="tx1"/>
                </a:solidFill>
                <a:effectLst>
                  <a:outerShdw blurRad="38100" dist="19050" dir="2700000" algn="tl" rotWithShape="0">
                    <a:schemeClr val="dk1">
                      <a:alpha val="40000"/>
                    </a:schemeClr>
                  </a:outerShdw>
                </a:effectLst>
              </a:endParaRPr>
            </a:p>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Sociale</a:t>
              </a:r>
              <a:endParaRPr lang="fr-FR" sz="1200" b="0" dirty="0">
                <a:ln w="0"/>
                <a:solidFill>
                  <a:schemeClr val="tx1"/>
                </a:solidFill>
                <a:effectLst>
                  <a:outerShdw blurRad="38100" dist="19050" dir="2700000" algn="tl" rotWithShape="0">
                    <a:schemeClr val="dk1">
                      <a:alpha val="40000"/>
                    </a:schemeClr>
                  </a:outerShdw>
                </a:effectLst>
              </a:endParaRPr>
            </a:p>
          </p:txBody>
        </p:sp>
      </p:grpSp>
      <p:grpSp>
        <p:nvGrpSpPr>
          <p:cNvPr id="19" name="Groupe 18">
            <a:extLst>
              <a:ext uri="{FF2B5EF4-FFF2-40B4-BE49-F238E27FC236}">
                <a16:creationId xmlns:a16="http://schemas.microsoft.com/office/drawing/2014/main" id="{D04DD7F8-E76E-4794-BC57-F99172E4AF94}"/>
              </a:ext>
            </a:extLst>
          </p:cNvPr>
          <p:cNvGrpSpPr/>
          <p:nvPr/>
        </p:nvGrpSpPr>
        <p:grpSpPr>
          <a:xfrm>
            <a:off x="4212423" y="2235099"/>
            <a:ext cx="1254134" cy="627067"/>
            <a:chOff x="4050681" y="2528870"/>
            <a:chExt cx="1672178" cy="836089"/>
          </a:xfrm>
        </p:grpSpPr>
        <p:sp>
          <p:nvSpPr>
            <p:cNvPr id="20" name="Rectangle 19">
              <a:extLst>
                <a:ext uri="{FF2B5EF4-FFF2-40B4-BE49-F238E27FC236}">
                  <a16:creationId xmlns:a16="http://schemas.microsoft.com/office/drawing/2014/main" id="{38BDE211-60F1-4DF1-A0B0-65E310AF8902}"/>
                </a:ext>
              </a:extLst>
            </p:cNvPr>
            <p:cNvSpPr/>
            <p:nvPr/>
          </p:nvSpPr>
          <p:spPr>
            <a:xfrm>
              <a:off x="4050681" y="2528870"/>
              <a:ext cx="1672178" cy="836089"/>
            </a:xfrm>
            <a:prstGeom prst="rect">
              <a:avLst/>
            </a:prstGeom>
            <a:solidFill>
              <a:srgbClr val="00B0F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1" name="ZoneTexte 20">
              <a:extLst>
                <a:ext uri="{FF2B5EF4-FFF2-40B4-BE49-F238E27FC236}">
                  <a16:creationId xmlns:a16="http://schemas.microsoft.com/office/drawing/2014/main" id="{1B6A19FF-0173-4E45-A93A-454A725E58BF}"/>
                </a:ext>
              </a:extLst>
            </p:cNvPr>
            <p:cNvSpPr txBox="1"/>
            <p:nvPr/>
          </p:nvSpPr>
          <p:spPr>
            <a:xfrm>
              <a:off x="4050681" y="2528870"/>
              <a:ext cx="1672178" cy="836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Fabrice </a:t>
              </a:r>
              <a:r>
                <a:rPr lang="fr-CH" sz="1200" b="0" dirty="0" err="1">
                  <a:ln w="0"/>
                  <a:solidFill>
                    <a:schemeClr val="tx1"/>
                  </a:solidFill>
                  <a:effectLst>
                    <a:outerShdw blurRad="38100" dist="19050" dir="2700000" algn="tl" rotWithShape="0">
                      <a:schemeClr val="dk1">
                        <a:alpha val="40000"/>
                      </a:schemeClr>
                    </a:outerShdw>
                  </a:effectLst>
                </a:rPr>
                <a:t>Vouilloz</a:t>
              </a:r>
              <a:endParaRPr lang="fr-CH" sz="1200" b="0" dirty="0">
                <a:ln w="0"/>
                <a:solidFill>
                  <a:schemeClr val="tx1"/>
                </a:solidFill>
                <a:effectLst>
                  <a:outerShdw blurRad="38100" dist="19050" dir="2700000" algn="tl" rotWithShape="0">
                    <a:schemeClr val="dk1">
                      <a:alpha val="40000"/>
                    </a:schemeClr>
                  </a:outerShdw>
                </a:effectLst>
              </a:endParaRPr>
            </a:p>
            <a:p>
              <a:pPr algn="ctr" defTabSz="533400">
                <a:lnSpc>
                  <a:spcPct val="90000"/>
                </a:lnSpc>
                <a:spcAft>
                  <a:spcPct val="35000"/>
                </a:spcAft>
              </a:pPr>
              <a:endParaRPr lang="fr-CH" sz="1200" b="0" dirty="0">
                <a:ln w="0"/>
                <a:solidFill>
                  <a:schemeClr val="tx1"/>
                </a:solidFill>
                <a:effectLst>
                  <a:outerShdw blurRad="38100" dist="19050" dir="2700000" algn="tl" rotWithShape="0">
                    <a:schemeClr val="dk1">
                      <a:alpha val="40000"/>
                    </a:schemeClr>
                  </a:outerShdw>
                </a:effectLst>
              </a:endParaRPr>
            </a:p>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Santé</a:t>
              </a:r>
              <a:endParaRPr lang="fr-FR" sz="1200" b="0" dirty="0">
                <a:ln w="0"/>
                <a:solidFill>
                  <a:schemeClr val="tx1"/>
                </a:solidFill>
                <a:effectLst>
                  <a:outerShdw blurRad="38100" dist="19050" dir="2700000" algn="tl" rotWithShape="0">
                    <a:schemeClr val="dk1">
                      <a:alpha val="40000"/>
                    </a:schemeClr>
                  </a:outerShdw>
                </a:effectLst>
              </a:endParaRPr>
            </a:p>
          </p:txBody>
        </p:sp>
      </p:grpSp>
      <p:pic>
        <p:nvPicPr>
          <p:cNvPr id="7" name="Image 6">
            <a:extLst>
              <a:ext uri="{FF2B5EF4-FFF2-40B4-BE49-F238E27FC236}">
                <a16:creationId xmlns:a16="http://schemas.microsoft.com/office/drawing/2014/main" id="{A25715F9-E34B-4EE0-A209-C7ED2423C1FD}"/>
              </a:ext>
            </a:extLst>
          </p:cNvPr>
          <p:cNvPicPr>
            <a:picLocks noChangeAspect="1"/>
          </p:cNvPicPr>
          <p:nvPr/>
        </p:nvPicPr>
        <p:blipFill>
          <a:blip r:embed="rId3"/>
          <a:stretch>
            <a:fillRect/>
          </a:stretch>
        </p:blipFill>
        <p:spPr>
          <a:xfrm>
            <a:off x="4209943" y="3065054"/>
            <a:ext cx="1254134" cy="1739046"/>
          </a:xfrm>
          <a:prstGeom prst="rect">
            <a:avLst/>
          </a:prstGeom>
        </p:spPr>
      </p:pic>
      <p:pic>
        <p:nvPicPr>
          <p:cNvPr id="22" name="Image 21">
            <a:extLst>
              <a:ext uri="{FF2B5EF4-FFF2-40B4-BE49-F238E27FC236}">
                <a16:creationId xmlns:a16="http://schemas.microsoft.com/office/drawing/2014/main" id="{D9F4996B-B9C9-4DA9-91A1-27EB35FCB38F}"/>
              </a:ext>
            </a:extLst>
          </p:cNvPr>
          <p:cNvPicPr>
            <a:picLocks noChangeAspect="1"/>
          </p:cNvPicPr>
          <p:nvPr/>
        </p:nvPicPr>
        <p:blipFill>
          <a:blip r:embed="rId4"/>
          <a:stretch>
            <a:fillRect/>
          </a:stretch>
        </p:blipFill>
        <p:spPr>
          <a:xfrm>
            <a:off x="2467308" y="3065054"/>
            <a:ext cx="1228454" cy="1739046"/>
          </a:xfrm>
          <a:prstGeom prst="rect">
            <a:avLst/>
          </a:prstGeom>
        </p:spPr>
      </p:pic>
      <p:grpSp>
        <p:nvGrpSpPr>
          <p:cNvPr id="24" name="Groupe 23">
            <a:extLst>
              <a:ext uri="{FF2B5EF4-FFF2-40B4-BE49-F238E27FC236}">
                <a16:creationId xmlns:a16="http://schemas.microsoft.com/office/drawing/2014/main" id="{A5597786-EFBB-497C-BAF8-8990AD831A8A}"/>
              </a:ext>
            </a:extLst>
          </p:cNvPr>
          <p:cNvGrpSpPr/>
          <p:nvPr/>
        </p:nvGrpSpPr>
        <p:grpSpPr>
          <a:xfrm>
            <a:off x="6486069" y="2235099"/>
            <a:ext cx="1254134" cy="627067"/>
            <a:chOff x="4050681" y="2528870"/>
            <a:chExt cx="1672178" cy="836089"/>
          </a:xfrm>
        </p:grpSpPr>
        <p:sp>
          <p:nvSpPr>
            <p:cNvPr id="25" name="Rectangle 24">
              <a:extLst>
                <a:ext uri="{FF2B5EF4-FFF2-40B4-BE49-F238E27FC236}">
                  <a16:creationId xmlns:a16="http://schemas.microsoft.com/office/drawing/2014/main" id="{860E9CD4-22A6-4A2A-9AAA-BA668B714EF9}"/>
                </a:ext>
              </a:extLst>
            </p:cNvPr>
            <p:cNvSpPr/>
            <p:nvPr/>
          </p:nvSpPr>
          <p:spPr>
            <a:xfrm>
              <a:off x="4050681" y="2528870"/>
              <a:ext cx="1672178" cy="836089"/>
            </a:xfrm>
            <a:prstGeom prst="rect">
              <a:avLst/>
            </a:prstGeom>
            <a:solidFill>
              <a:srgbClr val="00B0F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6" name="ZoneTexte 25">
              <a:extLst>
                <a:ext uri="{FF2B5EF4-FFF2-40B4-BE49-F238E27FC236}">
                  <a16:creationId xmlns:a16="http://schemas.microsoft.com/office/drawing/2014/main" id="{2A210222-EB16-49CF-87E8-B88C2A71A39B}"/>
                </a:ext>
              </a:extLst>
            </p:cNvPr>
            <p:cNvSpPr txBox="1"/>
            <p:nvPr/>
          </p:nvSpPr>
          <p:spPr>
            <a:xfrm>
              <a:off x="4050681" y="2528870"/>
              <a:ext cx="1672178" cy="8360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Julie </a:t>
              </a:r>
              <a:r>
                <a:rPr lang="fr-CH" sz="1200" b="0" dirty="0" err="1">
                  <a:ln w="0"/>
                  <a:solidFill>
                    <a:schemeClr val="tx1"/>
                  </a:solidFill>
                  <a:effectLst>
                    <a:outerShdw blurRad="38100" dist="19050" dir="2700000" algn="tl" rotWithShape="0">
                      <a:schemeClr val="dk1">
                        <a:alpha val="40000"/>
                      </a:schemeClr>
                    </a:outerShdw>
                  </a:effectLst>
                </a:rPr>
                <a:t>Vergères</a:t>
              </a:r>
              <a:endParaRPr lang="fr-CH" sz="1200" b="0" dirty="0">
                <a:ln w="0"/>
                <a:solidFill>
                  <a:schemeClr val="tx1"/>
                </a:solidFill>
                <a:effectLst>
                  <a:outerShdw blurRad="38100" dist="19050" dir="2700000" algn="tl" rotWithShape="0">
                    <a:schemeClr val="dk1">
                      <a:alpha val="40000"/>
                    </a:schemeClr>
                  </a:outerShdw>
                </a:effectLst>
              </a:endParaRPr>
            </a:p>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Sandra Brunner</a:t>
              </a:r>
            </a:p>
            <a:p>
              <a:pPr algn="ctr" defTabSz="533400">
                <a:lnSpc>
                  <a:spcPct val="90000"/>
                </a:lnSpc>
                <a:spcAft>
                  <a:spcPct val="35000"/>
                </a:spcAft>
              </a:pPr>
              <a:r>
                <a:rPr lang="fr-CH" sz="1200" b="0" dirty="0">
                  <a:ln w="0"/>
                  <a:solidFill>
                    <a:schemeClr val="tx1"/>
                  </a:solidFill>
                  <a:effectLst>
                    <a:outerShdw blurRad="38100" dist="19050" dir="2700000" algn="tl" rotWithShape="0">
                      <a:schemeClr val="dk1">
                        <a:alpha val="40000"/>
                      </a:schemeClr>
                    </a:outerShdw>
                  </a:effectLst>
                </a:rPr>
                <a:t>AMAD (Sion)</a:t>
              </a:r>
              <a:endParaRPr lang="fr-FR" sz="1200" b="0" dirty="0">
                <a:ln w="0"/>
                <a:solidFill>
                  <a:schemeClr val="tx1"/>
                </a:solidFill>
                <a:effectLst>
                  <a:outerShdw blurRad="38100" dist="19050" dir="2700000" algn="tl" rotWithShape="0">
                    <a:schemeClr val="dk1">
                      <a:alpha val="40000"/>
                    </a:schemeClr>
                  </a:outerShdw>
                </a:effectLst>
              </a:endParaRPr>
            </a:p>
          </p:txBody>
        </p:sp>
      </p:grpSp>
      <p:pic>
        <p:nvPicPr>
          <p:cNvPr id="28" name="Image 27">
            <a:extLst>
              <a:ext uri="{FF2B5EF4-FFF2-40B4-BE49-F238E27FC236}">
                <a16:creationId xmlns:a16="http://schemas.microsoft.com/office/drawing/2014/main" id="{06FB508D-FD27-4A31-B562-8EF7A04B1E9C}"/>
              </a:ext>
            </a:extLst>
          </p:cNvPr>
          <p:cNvPicPr>
            <a:picLocks noChangeAspect="1"/>
          </p:cNvPicPr>
          <p:nvPr/>
        </p:nvPicPr>
        <p:blipFill>
          <a:blip r:embed="rId5"/>
          <a:stretch>
            <a:fillRect/>
          </a:stretch>
        </p:blipFill>
        <p:spPr>
          <a:xfrm>
            <a:off x="7149131" y="3066877"/>
            <a:ext cx="1383309" cy="1737223"/>
          </a:xfrm>
          <a:prstGeom prst="rect">
            <a:avLst/>
          </a:prstGeom>
        </p:spPr>
      </p:pic>
      <p:pic>
        <p:nvPicPr>
          <p:cNvPr id="29" name="Image 28">
            <a:extLst>
              <a:ext uri="{FF2B5EF4-FFF2-40B4-BE49-F238E27FC236}">
                <a16:creationId xmlns:a16="http://schemas.microsoft.com/office/drawing/2014/main" id="{B0B2079A-7240-4B21-9F69-99DB36EEF1ED}"/>
              </a:ext>
            </a:extLst>
          </p:cNvPr>
          <p:cNvPicPr>
            <a:picLocks noChangeAspect="1"/>
          </p:cNvPicPr>
          <p:nvPr/>
        </p:nvPicPr>
        <p:blipFill>
          <a:blip r:embed="rId6"/>
          <a:stretch>
            <a:fillRect/>
          </a:stretch>
        </p:blipFill>
        <p:spPr>
          <a:xfrm>
            <a:off x="5760323" y="3066877"/>
            <a:ext cx="1352813" cy="1737223"/>
          </a:xfrm>
          <a:prstGeom prst="rect">
            <a:avLst/>
          </a:prstGeom>
        </p:spPr>
      </p:pic>
      <p:pic>
        <p:nvPicPr>
          <p:cNvPr id="3" name="Image 2">
            <a:extLst>
              <a:ext uri="{FF2B5EF4-FFF2-40B4-BE49-F238E27FC236}">
                <a16:creationId xmlns:a16="http://schemas.microsoft.com/office/drawing/2014/main" id="{F56F288C-D9F1-483C-9C62-33D34FA506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607" y="3070577"/>
            <a:ext cx="1294431" cy="1728000"/>
          </a:xfrm>
          <a:prstGeom prst="rect">
            <a:avLst/>
          </a:prstGeom>
        </p:spPr>
      </p:pic>
      <p:sp>
        <p:nvSpPr>
          <p:cNvPr id="23" name="Titre 1">
            <a:extLst>
              <a:ext uri="{FF2B5EF4-FFF2-40B4-BE49-F238E27FC236}">
                <a16:creationId xmlns:a16="http://schemas.microsoft.com/office/drawing/2014/main" id="{B9186A79-F375-4B6C-99AC-47531105BD18}"/>
              </a:ext>
            </a:extLst>
          </p:cNvPr>
          <p:cNvSpPr txBox="1">
            <a:spLocks/>
          </p:cNvSpPr>
          <p:nvPr/>
        </p:nvSpPr>
        <p:spPr bwMode="auto">
          <a:xfrm>
            <a:off x="2929739" y="728949"/>
            <a:ext cx="6121375" cy="5191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2800">
                <a:solidFill>
                  <a:srgbClr val="E1282B"/>
                </a:solidFill>
                <a:latin typeface="+mj-lt"/>
                <a:ea typeface="+mj-ea"/>
                <a:cs typeface="+mj-cs"/>
              </a:defRPr>
            </a:lvl1pPr>
            <a:lvl2pPr algn="l" rtl="0" eaLnBrk="1" fontAlgn="base" hangingPunct="1">
              <a:spcBef>
                <a:spcPct val="0"/>
              </a:spcBef>
              <a:spcAft>
                <a:spcPct val="0"/>
              </a:spcAft>
              <a:defRPr sz="2800">
                <a:solidFill>
                  <a:srgbClr val="E1282B"/>
                </a:solidFill>
                <a:latin typeface="Arial" charset="0"/>
              </a:defRPr>
            </a:lvl2pPr>
            <a:lvl3pPr algn="l" rtl="0" eaLnBrk="1" fontAlgn="base" hangingPunct="1">
              <a:spcBef>
                <a:spcPct val="0"/>
              </a:spcBef>
              <a:spcAft>
                <a:spcPct val="0"/>
              </a:spcAft>
              <a:defRPr sz="2800">
                <a:solidFill>
                  <a:srgbClr val="E1282B"/>
                </a:solidFill>
                <a:latin typeface="Arial" charset="0"/>
              </a:defRPr>
            </a:lvl3pPr>
            <a:lvl4pPr algn="l" rtl="0" eaLnBrk="1" fontAlgn="base" hangingPunct="1">
              <a:spcBef>
                <a:spcPct val="0"/>
              </a:spcBef>
              <a:spcAft>
                <a:spcPct val="0"/>
              </a:spcAft>
              <a:defRPr sz="2800">
                <a:solidFill>
                  <a:srgbClr val="E1282B"/>
                </a:solidFill>
                <a:latin typeface="Arial" charset="0"/>
              </a:defRPr>
            </a:lvl4pPr>
            <a:lvl5pPr algn="l" rtl="0" eaLnBrk="1" fontAlgn="base" hangingPunct="1">
              <a:spcBef>
                <a:spcPct val="0"/>
              </a:spcBef>
              <a:spcAft>
                <a:spcPct val="0"/>
              </a:spcAft>
              <a:defRPr sz="2800">
                <a:solidFill>
                  <a:srgbClr val="E1282B"/>
                </a:solidFill>
                <a:latin typeface="Arial" charset="0"/>
              </a:defRPr>
            </a:lvl5pPr>
            <a:lvl6pPr marL="457200" algn="l" rtl="0" eaLnBrk="1" fontAlgn="base" hangingPunct="1">
              <a:spcBef>
                <a:spcPct val="0"/>
              </a:spcBef>
              <a:spcAft>
                <a:spcPct val="0"/>
              </a:spcAft>
              <a:defRPr sz="2800">
                <a:solidFill>
                  <a:srgbClr val="E1282B"/>
                </a:solidFill>
                <a:latin typeface="Arial" charset="0"/>
              </a:defRPr>
            </a:lvl6pPr>
            <a:lvl7pPr marL="914400" algn="l" rtl="0" eaLnBrk="1" fontAlgn="base" hangingPunct="1">
              <a:spcBef>
                <a:spcPct val="0"/>
              </a:spcBef>
              <a:spcAft>
                <a:spcPct val="0"/>
              </a:spcAft>
              <a:defRPr sz="2800">
                <a:solidFill>
                  <a:srgbClr val="E1282B"/>
                </a:solidFill>
                <a:latin typeface="Arial" charset="0"/>
              </a:defRPr>
            </a:lvl7pPr>
            <a:lvl8pPr marL="1371600" algn="l" rtl="0" eaLnBrk="1" fontAlgn="base" hangingPunct="1">
              <a:spcBef>
                <a:spcPct val="0"/>
              </a:spcBef>
              <a:spcAft>
                <a:spcPct val="0"/>
              </a:spcAft>
              <a:defRPr sz="2800">
                <a:solidFill>
                  <a:srgbClr val="E1282B"/>
                </a:solidFill>
                <a:latin typeface="Arial" charset="0"/>
              </a:defRPr>
            </a:lvl8pPr>
            <a:lvl9pPr marL="1828800" algn="l" rtl="0" eaLnBrk="1" fontAlgn="base" hangingPunct="1">
              <a:spcBef>
                <a:spcPct val="0"/>
              </a:spcBef>
              <a:spcAft>
                <a:spcPct val="0"/>
              </a:spcAft>
              <a:defRPr sz="2800">
                <a:solidFill>
                  <a:srgbClr val="E1282B"/>
                </a:solidFill>
                <a:latin typeface="Arial" charset="0"/>
              </a:defRPr>
            </a:lvl9pPr>
          </a:lstStyle>
          <a:p>
            <a:r>
              <a:rPr lang="fr-CH" altLang="fr-FR" kern="0"/>
              <a:t>Informations générales…</a:t>
            </a:r>
            <a:endParaRPr lang="fr-CH" kern="0" dirty="0"/>
          </a:p>
        </p:txBody>
      </p:sp>
    </p:spTree>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539552" y="1304925"/>
            <a:ext cx="7848600" cy="4248150"/>
          </a:xfrm>
        </p:spPr>
        <p:txBody>
          <a:bodyPr/>
          <a:lstStyle/>
          <a:p>
            <a:pPr eaLnBrk="1" hangingPunct="1">
              <a:lnSpc>
                <a:spcPct val="90000"/>
              </a:lnSpc>
              <a:defRPr/>
            </a:pPr>
            <a:r>
              <a:rPr lang="fr-CH" altLang="fr-FR" dirty="0"/>
              <a:t>Carnet de communication </a:t>
            </a:r>
            <a:r>
              <a:rPr lang="fr-CH" altLang="fr-FR" sz="2400" dirty="0"/>
              <a:t>et de formation </a:t>
            </a:r>
          </a:p>
          <a:p>
            <a:pPr lvl="1" eaLnBrk="1" hangingPunct="1">
              <a:lnSpc>
                <a:spcPct val="90000"/>
              </a:lnSpc>
              <a:defRPr/>
            </a:pPr>
            <a:r>
              <a:rPr lang="fr-CH" altLang="fr-FR" sz="2000" dirty="0">
                <a:solidFill>
                  <a:schemeClr val="tx1"/>
                </a:solidFill>
              </a:rPr>
              <a:t>Informations sur les règlements de formation</a:t>
            </a:r>
          </a:p>
          <a:p>
            <a:pPr lvl="1" eaLnBrk="1" hangingPunct="1">
              <a:lnSpc>
                <a:spcPct val="90000"/>
              </a:lnSpc>
              <a:defRPr/>
            </a:pPr>
            <a:r>
              <a:rPr lang="fr-CH" altLang="fr-FR" sz="2000" b="1" dirty="0">
                <a:solidFill>
                  <a:srgbClr val="6666FF"/>
                </a:solidFill>
              </a:rPr>
              <a:t>Notes insuffisantes transmises par e-mail aux formateurs</a:t>
            </a:r>
          </a:p>
          <a:p>
            <a:pPr lvl="1" eaLnBrk="1" hangingPunct="1">
              <a:lnSpc>
                <a:spcPct val="90000"/>
              </a:lnSpc>
              <a:defRPr/>
            </a:pPr>
            <a:r>
              <a:rPr lang="fr-CH" altLang="fr-FR" sz="2000" dirty="0">
                <a:solidFill>
                  <a:schemeClr val="tx1"/>
                </a:solidFill>
              </a:rPr>
              <a:t>Avis d’absence – mesures disciplinaires – </a:t>
            </a:r>
            <a:r>
              <a:rPr lang="fr-CH" altLang="fr-FR" sz="1800" dirty="0">
                <a:solidFill>
                  <a:srgbClr val="FF0000"/>
                </a:solidFill>
              </a:rPr>
              <a:t>Attention aux demandes de congé à ne pas prendre sur les jours de cours(rendez-vous médicaux etc.)</a:t>
            </a:r>
          </a:p>
          <a:p>
            <a:pPr lvl="1" eaLnBrk="1" hangingPunct="1">
              <a:lnSpc>
                <a:spcPct val="90000"/>
              </a:lnSpc>
              <a:defRPr/>
            </a:pPr>
            <a:r>
              <a:rPr lang="fr-CH" altLang="fr-FR" sz="2000" b="1" dirty="0">
                <a:solidFill>
                  <a:srgbClr val="FF0000"/>
                </a:solidFill>
              </a:rPr>
              <a:t>Plus de changement de jours de cours possible….</a:t>
            </a:r>
          </a:p>
          <a:p>
            <a:pPr lvl="1" eaLnBrk="1" hangingPunct="1">
              <a:lnSpc>
                <a:spcPct val="90000"/>
              </a:lnSpc>
              <a:defRPr/>
            </a:pPr>
            <a:r>
              <a:rPr lang="fr-CH" altLang="fr-FR" sz="2000" b="1" dirty="0">
                <a:solidFill>
                  <a:srgbClr val="FF0000"/>
                </a:solidFill>
              </a:rPr>
              <a:t>Rattrapage des examens samedi matin </a:t>
            </a:r>
          </a:p>
          <a:p>
            <a:pPr eaLnBrk="1" hangingPunct="1">
              <a:spcBef>
                <a:spcPts val="1800"/>
              </a:spcBef>
              <a:defRPr/>
            </a:pPr>
            <a:r>
              <a:rPr lang="fr-CH" altLang="fr-FR" sz="2400" dirty="0"/>
              <a:t>Site internet : </a:t>
            </a:r>
            <a:r>
              <a:rPr lang="fr-CH" altLang="fr-FR" sz="2400" dirty="0">
                <a:hlinkClick r:id="rId2"/>
              </a:rPr>
              <a:t>www.epasc.ch</a:t>
            </a:r>
            <a:r>
              <a:rPr lang="fr-CH" altLang="fr-FR" sz="2400" dirty="0"/>
              <a:t> </a:t>
            </a:r>
            <a:endParaRPr lang="fr-CH" altLang="fr-FR" sz="1800" dirty="0"/>
          </a:p>
          <a:p>
            <a:pPr lvl="1" eaLnBrk="1" hangingPunct="1">
              <a:lnSpc>
                <a:spcPct val="90000"/>
              </a:lnSpc>
              <a:defRPr/>
            </a:pPr>
            <a:r>
              <a:rPr lang="fr-CH" altLang="fr-FR" sz="2000" dirty="0">
                <a:solidFill>
                  <a:schemeClr val="tx1"/>
                </a:solidFill>
              </a:rPr>
              <a:t>Documents d’informations de l’école</a:t>
            </a:r>
          </a:p>
          <a:p>
            <a:pPr lvl="1" eaLnBrk="1" hangingPunct="1">
              <a:lnSpc>
                <a:spcPct val="90000"/>
              </a:lnSpc>
              <a:defRPr/>
            </a:pPr>
            <a:r>
              <a:rPr lang="fr-CH" altLang="fr-FR" sz="2000" dirty="0">
                <a:solidFill>
                  <a:schemeClr val="tx1"/>
                </a:solidFill>
              </a:rPr>
              <a:t>Présentation des formations et des documents de formations continues</a:t>
            </a:r>
          </a:p>
          <a:p>
            <a:pPr marL="342900" lvl="1" indent="-342900">
              <a:spcBef>
                <a:spcPts val="1800"/>
              </a:spcBef>
              <a:buSzPct val="70000"/>
              <a:buBlip>
                <a:blip r:embed="rId3"/>
              </a:buBlip>
              <a:defRPr/>
            </a:pPr>
            <a:r>
              <a:rPr lang="fr-CH" altLang="fr-FR" sz="2400" dirty="0">
                <a:solidFill>
                  <a:schemeClr val="tx1"/>
                </a:solidFill>
                <a:ea typeface="+mn-ea"/>
                <a:cs typeface="+mn-cs"/>
              </a:rPr>
              <a:t>Cours d’appuis</a:t>
            </a:r>
          </a:p>
          <a:p>
            <a:pPr lvl="1">
              <a:lnSpc>
                <a:spcPct val="90000"/>
              </a:lnSpc>
              <a:buSzPct val="70000"/>
              <a:defRPr/>
            </a:pPr>
            <a:r>
              <a:rPr lang="fr-CH" altLang="fr-FR" sz="2000" dirty="0">
                <a:solidFill>
                  <a:srgbClr val="FF0000"/>
                </a:solidFill>
              </a:rPr>
              <a:t>Vont débuter prochainement</a:t>
            </a:r>
          </a:p>
        </p:txBody>
      </p:sp>
      <p:sp>
        <p:nvSpPr>
          <p:cNvPr id="2" name="Titre 1"/>
          <p:cNvSpPr>
            <a:spLocks noGrp="1"/>
          </p:cNvSpPr>
          <p:nvPr>
            <p:ph type="title"/>
          </p:nvPr>
        </p:nvSpPr>
        <p:spPr/>
        <p:txBody>
          <a:bodyPr/>
          <a:lstStyle/>
          <a:p>
            <a:r>
              <a:rPr lang="fr-CH" altLang="fr-FR" dirty="0"/>
              <a:t>Informations générales…</a:t>
            </a:r>
            <a:endParaRPr lang="fr-CH" dirty="0"/>
          </a:p>
        </p:txBody>
      </p:sp>
    </p:spTree>
    <p:extLst>
      <p:ext uri="{BB962C8B-B14F-4D97-AF65-F5344CB8AC3E}">
        <p14:creationId xmlns:p14="http://schemas.microsoft.com/office/powerpoint/2010/main" val="195830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8279" y="870663"/>
            <a:ext cx="6121375" cy="523220"/>
          </a:xfrm>
        </p:spPr>
        <p:txBody>
          <a:bodyPr/>
          <a:lstStyle/>
          <a:p>
            <a:r>
              <a:rPr lang="fr-CH" dirty="0"/>
              <a:t>Enjeux 2023 - 2024</a:t>
            </a:r>
          </a:p>
        </p:txBody>
      </p:sp>
      <p:sp>
        <p:nvSpPr>
          <p:cNvPr id="3" name="Espace réservé du contenu 2"/>
          <p:cNvSpPr>
            <a:spLocks noGrp="1"/>
          </p:cNvSpPr>
          <p:nvPr>
            <p:ph sz="half" idx="1"/>
          </p:nvPr>
        </p:nvSpPr>
        <p:spPr>
          <a:xfrm>
            <a:off x="323528" y="2852936"/>
            <a:ext cx="8136126" cy="1800200"/>
          </a:xfrm>
        </p:spPr>
        <p:txBody>
          <a:bodyPr/>
          <a:lstStyle/>
          <a:p>
            <a:r>
              <a:rPr lang="fr-CH" dirty="0"/>
              <a:t>Continuation de la mise en place de la nouvelle ordonnance ASE</a:t>
            </a:r>
            <a:br>
              <a:rPr lang="fr-CH" dirty="0"/>
            </a:br>
            <a:r>
              <a:rPr lang="fr-CH" dirty="0"/>
              <a:t>	</a:t>
            </a:r>
            <a:r>
              <a:rPr lang="fr-CH" sz="2400" dirty="0">
                <a:solidFill>
                  <a:srgbClr val="6666FF"/>
                </a:solidFill>
              </a:rPr>
              <a:t>Concerne les classes de </a:t>
            </a:r>
            <a:r>
              <a:rPr lang="fr-CH" sz="1600" b="1" dirty="0">
                <a:solidFill>
                  <a:srgbClr val="6666FF"/>
                </a:solidFill>
              </a:rPr>
              <a:t>3</a:t>
            </a:r>
            <a:r>
              <a:rPr lang="fr-CH" sz="1600" b="1" baseline="30000" dirty="0">
                <a:solidFill>
                  <a:srgbClr val="6666FF"/>
                </a:solidFill>
              </a:rPr>
              <a:t>ème</a:t>
            </a:r>
            <a:r>
              <a:rPr lang="fr-CH" sz="1600" b="1" dirty="0">
                <a:solidFill>
                  <a:srgbClr val="6666FF"/>
                </a:solidFill>
              </a:rPr>
              <a:t> année </a:t>
            </a:r>
          </a:p>
          <a:p>
            <a:pPr marL="457200" lvl="1" indent="0">
              <a:buNone/>
            </a:pPr>
            <a:r>
              <a:rPr lang="fr-CH" b="1" dirty="0">
                <a:solidFill>
                  <a:srgbClr val="6666FF"/>
                </a:solidFill>
              </a:rPr>
              <a:t>	</a:t>
            </a:r>
          </a:p>
          <a:p>
            <a:pPr marL="0" indent="0">
              <a:buNone/>
            </a:pPr>
            <a:r>
              <a:rPr lang="fr-CH" dirty="0">
                <a:solidFill>
                  <a:srgbClr val="6666FF"/>
                </a:solidFill>
              </a:rPr>
              <a:t> </a:t>
            </a:r>
          </a:p>
        </p:txBody>
      </p:sp>
    </p:spTree>
    <p:extLst>
      <p:ext uri="{BB962C8B-B14F-4D97-AF65-F5344CB8AC3E}">
        <p14:creationId xmlns:p14="http://schemas.microsoft.com/office/powerpoint/2010/main" val="184598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2535238" y="712788"/>
            <a:ext cx="5132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p>
        </p:txBody>
      </p:sp>
      <p:sp>
        <p:nvSpPr>
          <p:cNvPr id="321541" name="Text Box 5"/>
          <p:cNvSpPr txBox="1">
            <a:spLocks noChangeArrowheads="1"/>
          </p:cNvSpPr>
          <p:nvPr/>
        </p:nvSpPr>
        <p:spPr bwMode="auto">
          <a:xfrm>
            <a:off x="1979712" y="2060848"/>
            <a:ext cx="5905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fr-CH" sz="3600" b="1" dirty="0">
                <a:solidFill>
                  <a:srgbClr val="6666FF"/>
                </a:solidFill>
                <a:effectLst>
                  <a:outerShdw blurRad="38100" dist="38100" dir="2700000" algn="tl">
                    <a:srgbClr val="C0C0C0"/>
                  </a:outerShdw>
                </a:effectLst>
              </a:rPr>
              <a:t>QUESTIONS  ?</a:t>
            </a:r>
          </a:p>
        </p:txBody>
      </p:sp>
      <p:pic>
        <p:nvPicPr>
          <p:cNvPr id="7" name="Image 6">
            <a:extLst>
              <a:ext uri="{FF2B5EF4-FFF2-40B4-BE49-F238E27FC236}">
                <a16:creationId xmlns:a16="http://schemas.microsoft.com/office/drawing/2014/main" id="{7576DCC1-FE33-43E7-A71B-5D43CBA8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752" y="3284984"/>
            <a:ext cx="3844496" cy="23960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7339" y="574495"/>
            <a:ext cx="6121375" cy="523220"/>
          </a:xfrm>
        </p:spPr>
        <p:txBody>
          <a:bodyPr/>
          <a:lstStyle/>
          <a:p>
            <a:r>
              <a:rPr lang="fr-CH" dirty="0"/>
              <a:t>Rentrée 2023 -2024</a:t>
            </a:r>
          </a:p>
        </p:txBody>
      </p:sp>
      <p:sp>
        <p:nvSpPr>
          <p:cNvPr id="5" name="ZoneTexte 4"/>
          <p:cNvSpPr txBox="1"/>
          <p:nvPr/>
        </p:nvSpPr>
        <p:spPr>
          <a:xfrm>
            <a:off x="683568" y="5573697"/>
            <a:ext cx="7848872" cy="646331"/>
          </a:xfrm>
          <a:prstGeom prst="rect">
            <a:avLst/>
          </a:prstGeom>
          <a:noFill/>
          <a:ln>
            <a:noFill/>
          </a:ln>
        </p:spPr>
        <p:txBody>
          <a:bodyPr wrap="square" rtlCol="0">
            <a:spAutoFit/>
          </a:bodyPr>
          <a:lstStyle/>
          <a:p>
            <a:r>
              <a:rPr lang="fr-CH" sz="1200">
                <a:latin typeface="+mn-lt"/>
              </a:rPr>
              <a:t>NB: les étudiants </a:t>
            </a:r>
            <a:r>
              <a:rPr lang="fr-CH" sz="1200" b="1">
                <a:latin typeface="+mn-lt"/>
              </a:rPr>
              <a:t>des classes d’accueil et d’intégration </a:t>
            </a:r>
            <a:r>
              <a:rPr lang="fr-CH" sz="1200">
                <a:latin typeface="+mn-lt"/>
              </a:rPr>
              <a:t>(SCAI-PAI) – </a:t>
            </a:r>
            <a:r>
              <a:rPr lang="fr-CH" sz="1200" b="1">
                <a:latin typeface="+mn-lt"/>
              </a:rPr>
              <a:t>120 en 2023 </a:t>
            </a:r>
            <a:r>
              <a:rPr lang="fr-CH" sz="1200">
                <a:latin typeface="+mn-lt"/>
              </a:rPr>
              <a:t>– ne sont pas comptés dans l’effectif des apprentis. Les effectifs totaux de la section service communautaire s’élèvent à </a:t>
            </a:r>
            <a:r>
              <a:rPr lang="fr-CH" sz="1200" b="1">
                <a:latin typeface="+mn-lt"/>
              </a:rPr>
              <a:t>872 personnes dont 141 dans  les classes AMAD.</a:t>
            </a:r>
            <a:endParaRPr lang="fr-CH" sz="1200" b="1" dirty="0">
              <a:latin typeface="+mn-lt"/>
            </a:endParaRPr>
          </a:p>
        </p:txBody>
      </p:sp>
      <p:sp>
        <p:nvSpPr>
          <p:cNvPr id="14" name="ZoneTexte 1">
            <a:extLst>
              <a:ext uri="{FF2B5EF4-FFF2-40B4-BE49-F238E27FC236}">
                <a16:creationId xmlns:a16="http://schemas.microsoft.com/office/drawing/2014/main" id="{8DA172D0-D985-4CBB-A1B2-E4AF3A7F97B1}"/>
              </a:ext>
            </a:extLst>
          </p:cNvPr>
          <p:cNvSpPr txBox="1"/>
          <p:nvPr/>
        </p:nvSpPr>
        <p:spPr>
          <a:xfrm>
            <a:off x="8516161" y="2204864"/>
            <a:ext cx="312906" cy="2308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H" sz="900" dirty="0">
                <a:solidFill>
                  <a:schemeClr val="bg1"/>
                </a:solidFill>
              </a:rPr>
              <a:t>89</a:t>
            </a:r>
          </a:p>
        </p:txBody>
      </p:sp>
      <p:pic>
        <p:nvPicPr>
          <p:cNvPr id="3" name="Image 2">
            <a:extLst>
              <a:ext uri="{FF2B5EF4-FFF2-40B4-BE49-F238E27FC236}">
                <a16:creationId xmlns:a16="http://schemas.microsoft.com/office/drawing/2014/main" id="{835DFFBB-39BE-4BA7-A782-5F6C0B5CD598}"/>
              </a:ext>
            </a:extLst>
          </p:cNvPr>
          <p:cNvPicPr>
            <a:picLocks noChangeAspect="1"/>
          </p:cNvPicPr>
          <p:nvPr/>
        </p:nvPicPr>
        <p:blipFill>
          <a:blip r:embed="rId3"/>
          <a:stretch>
            <a:fillRect/>
          </a:stretch>
        </p:blipFill>
        <p:spPr>
          <a:xfrm>
            <a:off x="2987824" y="5282286"/>
            <a:ext cx="2952328" cy="220923"/>
          </a:xfrm>
          <a:prstGeom prst="rect">
            <a:avLst/>
          </a:prstGeom>
        </p:spPr>
      </p:pic>
      <p:graphicFrame>
        <p:nvGraphicFramePr>
          <p:cNvPr id="7" name="Graphique 6">
            <a:extLst>
              <a:ext uri="{FF2B5EF4-FFF2-40B4-BE49-F238E27FC236}">
                <a16:creationId xmlns:a16="http://schemas.microsoft.com/office/drawing/2014/main" id="{00000000-0008-0000-0000-00002C770000}"/>
              </a:ext>
            </a:extLst>
          </p:cNvPr>
          <p:cNvGraphicFramePr>
            <a:graphicFrameLocks/>
          </p:cNvGraphicFramePr>
          <p:nvPr>
            <p:extLst>
              <p:ext uri="{D42A27DB-BD31-4B8C-83A1-F6EECF244321}">
                <p14:modId xmlns:p14="http://schemas.microsoft.com/office/powerpoint/2010/main" val="3002644182"/>
              </p:ext>
            </p:extLst>
          </p:nvPr>
        </p:nvGraphicFramePr>
        <p:xfrm>
          <a:off x="125760" y="1502842"/>
          <a:ext cx="8676456" cy="3744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a:t>Rentrée 2023 - 2024</a:t>
            </a:r>
          </a:p>
        </p:txBody>
      </p:sp>
      <p:graphicFrame>
        <p:nvGraphicFramePr>
          <p:cNvPr id="4" name="Graphique 3">
            <a:extLst>
              <a:ext uri="{FF2B5EF4-FFF2-40B4-BE49-F238E27FC236}">
                <a16:creationId xmlns:a16="http://schemas.microsoft.com/office/drawing/2014/main" id="{00000000-0008-0000-0100-0000AD0B0000}"/>
              </a:ext>
            </a:extLst>
          </p:cNvPr>
          <p:cNvGraphicFramePr>
            <a:graphicFrameLocks/>
          </p:cNvGraphicFramePr>
          <p:nvPr>
            <p:extLst>
              <p:ext uri="{D42A27DB-BD31-4B8C-83A1-F6EECF244321}">
                <p14:modId xmlns:p14="http://schemas.microsoft.com/office/powerpoint/2010/main" val="3343138048"/>
              </p:ext>
            </p:extLst>
          </p:nvPr>
        </p:nvGraphicFramePr>
        <p:xfrm>
          <a:off x="1116666" y="1615328"/>
          <a:ext cx="6910668" cy="3627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36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H" dirty="0"/>
              <a:t>Rentrée 2023 - 2024</a:t>
            </a:r>
          </a:p>
        </p:txBody>
      </p:sp>
      <p:graphicFrame>
        <p:nvGraphicFramePr>
          <p:cNvPr id="5" name="Graphique 4">
            <a:extLst>
              <a:ext uri="{FF2B5EF4-FFF2-40B4-BE49-F238E27FC236}">
                <a16:creationId xmlns:a16="http://schemas.microsoft.com/office/drawing/2014/main" id="{00000000-0008-0000-0100-0000AE0B0000}"/>
              </a:ext>
            </a:extLst>
          </p:cNvPr>
          <p:cNvGraphicFramePr>
            <a:graphicFrameLocks/>
          </p:cNvGraphicFramePr>
          <p:nvPr>
            <p:extLst>
              <p:ext uri="{D42A27DB-BD31-4B8C-83A1-F6EECF244321}">
                <p14:modId xmlns:p14="http://schemas.microsoft.com/office/powerpoint/2010/main" val="60560310"/>
              </p:ext>
            </p:extLst>
          </p:nvPr>
        </p:nvGraphicFramePr>
        <p:xfrm>
          <a:off x="1125070" y="1624853"/>
          <a:ext cx="6893859" cy="3608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9918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fr-CH" dirty="0"/>
              <a:t>Rentrée 2023 - 2024</a:t>
            </a:r>
            <a:endParaRPr lang="fr-CH" dirty="0">
              <a:solidFill>
                <a:srgbClr val="006633"/>
              </a:solidFill>
            </a:endParaRPr>
          </a:p>
        </p:txBody>
      </p:sp>
      <p:graphicFrame>
        <p:nvGraphicFramePr>
          <p:cNvPr id="6" name="Graphique 5">
            <a:extLst>
              <a:ext uri="{FF2B5EF4-FFF2-40B4-BE49-F238E27FC236}">
                <a16:creationId xmlns:a16="http://schemas.microsoft.com/office/drawing/2014/main" id="{836256A7-88B7-457C-A81B-135D011BA7C1}"/>
              </a:ext>
            </a:extLst>
          </p:cNvPr>
          <p:cNvGraphicFramePr>
            <a:graphicFrameLocks/>
          </p:cNvGraphicFramePr>
          <p:nvPr>
            <p:extLst>
              <p:ext uri="{D42A27DB-BD31-4B8C-83A1-F6EECF244321}">
                <p14:modId xmlns:p14="http://schemas.microsoft.com/office/powerpoint/2010/main" val="1476494515"/>
              </p:ext>
            </p:extLst>
          </p:nvPr>
        </p:nvGraphicFramePr>
        <p:xfrm>
          <a:off x="1717301" y="1499347"/>
          <a:ext cx="5709397" cy="38593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Bilan 2023 – 2024</a:t>
            </a:r>
          </a:p>
        </p:txBody>
      </p:sp>
      <p:sp>
        <p:nvSpPr>
          <p:cNvPr id="3" name="Espace réservé du contenu 2"/>
          <p:cNvSpPr>
            <a:spLocks noGrp="1"/>
          </p:cNvSpPr>
          <p:nvPr>
            <p:ph sz="half" idx="1"/>
          </p:nvPr>
        </p:nvSpPr>
        <p:spPr>
          <a:xfrm>
            <a:off x="467544" y="1844824"/>
            <a:ext cx="8136126" cy="4176464"/>
          </a:xfrm>
        </p:spPr>
        <p:txBody>
          <a:bodyPr/>
          <a:lstStyle/>
          <a:p>
            <a:pPr marL="342900" lvl="1" indent="-342900">
              <a:spcBef>
                <a:spcPts val="1200"/>
              </a:spcBef>
              <a:spcAft>
                <a:spcPts val="600"/>
              </a:spcAft>
              <a:buSzPct val="70000"/>
              <a:buBlip>
                <a:blip r:embed="rId2"/>
              </a:buBlip>
            </a:pPr>
            <a:r>
              <a:rPr lang="fr-CH" sz="2000" dirty="0">
                <a:solidFill>
                  <a:schemeClr val="tx1"/>
                </a:solidFill>
              </a:rPr>
              <a:t>Taux de réussite excellent des apprentis. </a:t>
            </a:r>
          </a:p>
          <a:p>
            <a:pPr marL="1200150" lvl="3" indent="-342900">
              <a:spcBef>
                <a:spcPts val="0"/>
              </a:spcBef>
              <a:spcAft>
                <a:spcPts val="600"/>
              </a:spcAft>
              <a:buSzPct val="70000"/>
              <a:buBlip>
                <a:blip r:embed="rId2"/>
              </a:buBlip>
            </a:pPr>
            <a:r>
              <a:rPr lang="fr-CH" dirty="0">
                <a:solidFill>
                  <a:schemeClr val="tx1"/>
                </a:solidFill>
              </a:rPr>
              <a:t>Les notes pratiques «sauvent» parfois celles et ceux qui se contentent du minimum…</a:t>
            </a:r>
          </a:p>
          <a:p>
            <a:pPr marL="342900" lvl="1" indent="-342900">
              <a:spcBef>
                <a:spcPts val="1200"/>
              </a:spcBef>
              <a:spcAft>
                <a:spcPts val="600"/>
              </a:spcAft>
              <a:buSzPct val="70000"/>
              <a:buBlip>
                <a:blip r:embed="rId2"/>
              </a:buBlip>
            </a:pPr>
            <a:r>
              <a:rPr lang="fr-CH" sz="2000" dirty="0">
                <a:solidFill>
                  <a:schemeClr val="tx1"/>
                </a:solidFill>
              </a:rPr>
              <a:t>Beaucoup d’apprentis présentent des difficultés d’ordre personnelles durant leur formation.</a:t>
            </a:r>
          </a:p>
          <a:p>
            <a:pPr marL="342900" lvl="1" indent="-342900">
              <a:spcBef>
                <a:spcPts val="1200"/>
              </a:spcBef>
              <a:spcAft>
                <a:spcPts val="600"/>
              </a:spcAft>
              <a:buSzPct val="70000"/>
              <a:buBlip>
                <a:blip r:embed="rId2"/>
              </a:buBlip>
            </a:pPr>
            <a:r>
              <a:rPr lang="fr-CH" sz="2000" dirty="0">
                <a:solidFill>
                  <a:schemeClr val="tx1"/>
                </a:solidFill>
              </a:rPr>
              <a:t>Il est important de préserver le partenariat entre les acteurs de la formation. Pour ce faire nous souhaitons préserver des relations de confiance…</a:t>
            </a:r>
          </a:p>
          <a:p>
            <a:pPr marL="1200150" lvl="3" indent="-342900">
              <a:spcBef>
                <a:spcPts val="0"/>
              </a:spcBef>
              <a:spcAft>
                <a:spcPts val="600"/>
              </a:spcAft>
              <a:buSzPct val="70000"/>
              <a:buBlip>
                <a:blip r:embed="rId2"/>
              </a:buBlip>
            </a:pPr>
            <a:r>
              <a:rPr lang="fr-CH" dirty="0">
                <a:solidFill>
                  <a:schemeClr val="tx1"/>
                </a:solidFill>
              </a:rPr>
              <a:t>Lorsque les apprentis parlent des autres lieux de formation…</a:t>
            </a:r>
          </a:p>
          <a:p>
            <a:pPr marL="1200150" lvl="3" indent="-342900">
              <a:spcBef>
                <a:spcPts val="0"/>
              </a:spcBef>
              <a:spcAft>
                <a:spcPts val="600"/>
              </a:spcAft>
              <a:buSzPct val="70000"/>
              <a:buBlip>
                <a:blip r:embed="rId2"/>
              </a:buBlip>
            </a:pPr>
            <a:r>
              <a:rPr lang="fr-CH" dirty="0"/>
              <a:t>Lorsque l’approche pédagogique, l’accompagnement  ne correspond pas à notre point de vue…</a:t>
            </a:r>
            <a:endParaRPr lang="fr-CH" dirty="0">
              <a:solidFill>
                <a:schemeClr val="tx1"/>
              </a:solidFill>
            </a:endParaRPr>
          </a:p>
        </p:txBody>
      </p:sp>
    </p:spTree>
    <p:extLst>
      <p:ext uri="{BB962C8B-B14F-4D97-AF65-F5344CB8AC3E}">
        <p14:creationId xmlns:p14="http://schemas.microsoft.com/office/powerpoint/2010/main" val="406790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195736" y="764704"/>
            <a:ext cx="6048672" cy="523220"/>
          </a:xfrm>
        </p:spPr>
        <p:txBody>
          <a:bodyPr/>
          <a:lstStyle/>
          <a:p>
            <a:pPr eaLnBrk="1" hangingPunct="1"/>
            <a:r>
              <a:rPr lang="fr-CH" dirty="0"/>
              <a:t>ASE </a:t>
            </a:r>
            <a:r>
              <a:rPr lang="fr-CH" b="1" dirty="0"/>
              <a:t>1</a:t>
            </a:r>
            <a:r>
              <a:rPr lang="fr-CH" b="1" baseline="30000" dirty="0"/>
              <a:t>ère</a:t>
            </a:r>
            <a:r>
              <a:rPr lang="fr-CH" b="1" dirty="0"/>
              <a:t> </a:t>
            </a:r>
            <a:r>
              <a:rPr lang="fr-CH" b="1"/>
              <a:t>année</a:t>
            </a:r>
            <a:r>
              <a:rPr lang="fr-CH"/>
              <a:t>  2023 - 2024</a:t>
            </a:r>
            <a:endParaRPr lang="fr-CH" dirty="0"/>
          </a:p>
        </p:txBody>
      </p:sp>
      <p:sp>
        <p:nvSpPr>
          <p:cNvPr id="14341" name="Rectangle 3"/>
          <p:cNvSpPr>
            <a:spLocks noGrp="1" noChangeArrowheads="1"/>
          </p:cNvSpPr>
          <p:nvPr>
            <p:ph idx="1"/>
          </p:nvPr>
        </p:nvSpPr>
        <p:spPr>
          <a:xfrm>
            <a:off x="539750" y="1772816"/>
            <a:ext cx="8229600" cy="4320480"/>
          </a:xfrm>
        </p:spPr>
        <p:txBody>
          <a:bodyPr/>
          <a:lstStyle/>
          <a:p>
            <a:pPr defTabSz="749300" eaLnBrk="1" hangingPunct="1">
              <a:spcBef>
                <a:spcPts val="1800"/>
              </a:spcBef>
              <a:tabLst>
                <a:tab pos="4216400" algn="l"/>
              </a:tabLst>
              <a:defRPr/>
            </a:pPr>
            <a:r>
              <a:rPr lang="fr-CH" sz="2000" dirty="0"/>
              <a:t>1 classe ASE duale-mixte : </a:t>
            </a:r>
            <a:r>
              <a:rPr lang="fr-CH" sz="2000" b="1" dirty="0"/>
              <a:t>23 apprenti-e-s</a:t>
            </a:r>
          </a:p>
          <a:p>
            <a:pPr lvl="1" defTabSz="749300" eaLnBrk="1" hangingPunct="1">
              <a:tabLst>
                <a:tab pos="2600325" algn="l"/>
              </a:tabLst>
              <a:defRPr/>
            </a:pPr>
            <a:r>
              <a:rPr lang="fr-CH" sz="1800" dirty="0" err="1">
                <a:solidFill>
                  <a:srgbClr val="6666FF"/>
                </a:solidFill>
              </a:rPr>
              <a:t>Resp</a:t>
            </a:r>
            <a:r>
              <a:rPr lang="fr-CH" sz="1800" dirty="0">
                <a:solidFill>
                  <a:srgbClr val="6666FF"/>
                </a:solidFill>
              </a:rPr>
              <a:t> de classe   : </a:t>
            </a:r>
            <a:r>
              <a:rPr lang="fr-CH" sz="1800" b="1" dirty="0">
                <a:solidFill>
                  <a:srgbClr val="6666FF"/>
                </a:solidFill>
              </a:rPr>
              <a:t>Sonja </a:t>
            </a:r>
            <a:r>
              <a:rPr lang="fr-CH" sz="1800" b="1" dirty="0" err="1">
                <a:solidFill>
                  <a:srgbClr val="6666FF"/>
                </a:solidFill>
              </a:rPr>
              <a:t>Michellod</a:t>
            </a:r>
            <a:r>
              <a:rPr lang="fr-CH" sz="1800" b="1" dirty="0">
                <a:solidFill>
                  <a:srgbClr val="6666FF"/>
                </a:solidFill>
              </a:rPr>
              <a:t> et Gisela </a:t>
            </a:r>
            <a:r>
              <a:rPr lang="fr-CH" sz="1800" b="1" dirty="0" err="1">
                <a:solidFill>
                  <a:srgbClr val="6666FF"/>
                </a:solidFill>
              </a:rPr>
              <a:t>Balet</a:t>
            </a:r>
            <a:endParaRPr lang="fr-CH" sz="1800" b="1" dirty="0">
              <a:solidFill>
                <a:srgbClr val="6666FF"/>
              </a:solidFill>
            </a:endParaRPr>
          </a:p>
          <a:p>
            <a:pPr marL="457200" lvl="1" indent="0" defTabSz="749300" eaLnBrk="1" hangingPunct="1">
              <a:buNone/>
              <a:tabLst>
                <a:tab pos="2600325" algn="l"/>
              </a:tabLst>
              <a:defRPr/>
            </a:pPr>
            <a:r>
              <a:rPr lang="fr-CH" sz="1800" dirty="0">
                <a:solidFill>
                  <a:srgbClr val="FF0000"/>
                </a:solidFill>
              </a:rPr>
              <a:t>		</a:t>
            </a:r>
            <a:endParaRPr lang="fr-CH" sz="2000" dirty="0">
              <a:solidFill>
                <a:srgbClr val="FF0000"/>
              </a:solidFill>
            </a:endParaRPr>
          </a:p>
          <a:p>
            <a:pPr defTabSz="749300" eaLnBrk="1" hangingPunct="1">
              <a:spcBef>
                <a:spcPts val="1800"/>
              </a:spcBef>
              <a:tabLst>
                <a:tab pos="4216400" algn="l"/>
              </a:tabLst>
              <a:defRPr/>
            </a:pPr>
            <a:r>
              <a:rPr lang="fr-CH" sz="2000" dirty="0"/>
              <a:t>4 classes ASE duale : </a:t>
            </a:r>
            <a:r>
              <a:rPr lang="fr-CH" sz="2000" b="1" dirty="0"/>
              <a:t>93 apprenti-e-s</a:t>
            </a:r>
          </a:p>
          <a:p>
            <a:pPr lvl="1" eaLnBrk="1" hangingPunct="1">
              <a:tabLst>
                <a:tab pos="2600325" algn="l"/>
              </a:tabLst>
              <a:defRPr/>
            </a:pPr>
            <a:r>
              <a:rPr lang="fr-CH" sz="1800" dirty="0">
                <a:solidFill>
                  <a:srgbClr val="6666FF"/>
                </a:solidFill>
              </a:rPr>
              <a:t>Jours de cours 	: lundi – mardi  </a:t>
            </a:r>
          </a:p>
          <a:p>
            <a:pPr lvl="1" eaLnBrk="1" hangingPunct="1">
              <a:tabLst>
                <a:tab pos="2600325" algn="l"/>
              </a:tabLst>
              <a:defRPr/>
            </a:pPr>
            <a:r>
              <a:rPr lang="fr-CH" sz="1800" dirty="0" err="1">
                <a:solidFill>
                  <a:srgbClr val="6666FF"/>
                </a:solidFill>
              </a:rPr>
              <a:t>Resp</a:t>
            </a:r>
            <a:r>
              <a:rPr lang="fr-CH" sz="1800" dirty="0">
                <a:solidFill>
                  <a:srgbClr val="6666FF"/>
                </a:solidFill>
              </a:rPr>
              <a:t> de classe 	: </a:t>
            </a:r>
            <a:r>
              <a:rPr lang="fr-CH" sz="1800" b="1" dirty="0">
                <a:solidFill>
                  <a:srgbClr val="6666FF"/>
                </a:solidFill>
              </a:rPr>
              <a:t>Stéphane </a:t>
            </a:r>
            <a:r>
              <a:rPr lang="fr-CH" sz="1800" b="1" dirty="0" err="1">
                <a:solidFill>
                  <a:srgbClr val="6666FF"/>
                </a:solidFill>
              </a:rPr>
              <a:t>Ançay</a:t>
            </a:r>
            <a:r>
              <a:rPr lang="fr-CH" sz="1800" b="1" dirty="0">
                <a:solidFill>
                  <a:srgbClr val="6666FF"/>
                </a:solidFill>
              </a:rPr>
              <a:t>   1A </a:t>
            </a:r>
          </a:p>
          <a:p>
            <a:pPr marL="344487" lvl="1" indent="0" eaLnBrk="1" hangingPunct="1">
              <a:spcBef>
                <a:spcPts val="0"/>
              </a:spcBef>
              <a:buNone/>
              <a:tabLst>
                <a:tab pos="2600325" algn="l"/>
              </a:tabLst>
              <a:defRPr/>
            </a:pPr>
            <a:r>
              <a:rPr lang="fr-CH" sz="1800" dirty="0">
                <a:solidFill>
                  <a:srgbClr val="6666FF"/>
                </a:solidFill>
              </a:rPr>
              <a:t>	  </a:t>
            </a:r>
            <a:r>
              <a:rPr lang="fr-CH" sz="1800" b="1" dirty="0">
                <a:solidFill>
                  <a:srgbClr val="6666FF"/>
                </a:solidFill>
              </a:rPr>
              <a:t>Cristina Pralong	  1B</a:t>
            </a:r>
          </a:p>
          <a:p>
            <a:pPr marL="344487" lvl="1" indent="0" eaLnBrk="1" hangingPunct="1">
              <a:spcBef>
                <a:spcPts val="0"/>
              </a:spcBef>
              <a:buNone/>
              <a:tabLst>
                <a:tab pos="2600325" algn="l"/>
              </a:tabLst>
              <a:defRPr/>
            </a:pPr>
            <a:r>
              <a:rPr lang="fr-CH" sz="1800" b="1" dirty="0">
                <a:solidFill>
                  <a:srgbClr val="6666FF"/>
                </a:solidFill>
              </a:rPr>
              <a:t>	  Corine </a:t>
            </a:r>
            <a:r>
              <a:rPr lang="fr-CH" sz="1800" b="1" dirty="0" err="1">
                <a:solidFill>
                  <a:srgbClr val="6666FF"/>
                </a:solidFill>
              </a:rPr>
              <a:t>Rabaglia</a:t>
            </a:r>
            <a:r>
              <a:rPr lang="fr-CH" sz="1800" b="1" dirty="0">
                <a:solidFill>
                  <a:srgbClr val="6666FF"/>
                </a:solidFill>
              </a:rPr>
              <a:t>	  1C</a:t>
            </a:r>
          </a:p>
          <a:p>
            <a:pPr marL="344487" lvl="1" indent="0" eaLnBrk="1" hangingPunct="1">
              <a:spcBef>
                <a:spcPts val="0"/>
              </a:spcBef>
              <a:buNone/>
              <a:tabLst>
                <a:tab pos="2600325" algn="l"/>
              </a:tabLst>
              <a:defRPr/>
            </a:pPr>
            <a:r>
              <a:rPr lang="fr-CH" sz="1800" b="1" dirty="0">
                <a:solidFill>
                  <a:srgbClr val="6666FF"/>
                </a:solidFill>
              </a:rPr>
              <a:t>	  Delphine </a:t>
            </a:r>
            <a:r>
              <a:rPr lang="fr-CH" sz="1800" b="1" dirty="0" err="1">
                <a:solidFill>
                  <a:srgbClr val="6666FF"/>
                </a:solidFill>
              </a:rPr>
              <a:t>Panchard</a:t>
            </a:r>
            <a:r>
              <a:rPr lang="fr-CH" sz="1800" b="1" dirty="0">
                <a:solidFill>
                  <a:srgbClr val="6666FF"/>
                </a:solidFill>
              </a:rPr>
              <a:t> 1D</a:t>
            </a:r>
          </a:p>
          <a:p>
            <a:pPr marL="344487" lvl="1" indent="0" eaLnBrk="1" hangingPunct="1">
              <a:spcBef>
                <a:spcPts val="0"/>
              </a:spcBef>
              <a:buNone/>
              <a:tabLst>
                <a:tab pos="2600325" algn="l"/>
              </a:tabLst>
              <a:defRPr/>
            </a:pPr>
            <a:endParaRPr lang="fr-CH" sz="1800" b="1" dirty="0">
              <a:solidFill>
                <a:srgbClr val="6666FF"/>
              </a:solidFill>
            </a:endParaRPr>
          </a:p>
          <a:p>
            <a:pPr marL="344487" lvl="1" indent="0" eaLnBrk="1" hangingPunct="1">
              <a:spcBef>
                <a:spcPts val="0"/>
              </a:spcBef>
              <a:buNone/>
              <a:tabLst>
                <a:tab pos="2600325" algn="l"/>
              </a:tabLst>
              <a:defRPr/>
            </a:pPr>
            <a:r>
              <a:rPr lang="fr-CH" sz="1600" dirty="0">
                <a:solidFill>
                  <a:srgbClr val="6666FF"/>
                </a:solidFill>
              </a:rPr>
              <a:t>	</a:t>
            </a:r>
            <a:r>
              <a:rPr lang="fr-CH" sz="1600" dirty="0">
                <a:solidFill>
                  <a:schemeClr val="tx1"/>
                </a:solidFill>
              </a:rPr>
              <a:t>Pratique professionnelle </a:t>
            </a:r>
          </a:p>
          <a:p>
            <a:pPr marL="2597150" lvl="1" indent="-354013" eaLnBrk="1" hangingPunct="1">
              <a:spcBef>
                <a:spcPts val="0"/>
              </a:spcBef>
              <a:tabLst>
                <a:tab pos="2600325" algn="l"/>
                <a:tab pos="4572000" algn="l"/>
              </a:tabLst>
              <a:defRPr/>
            </a:pPr>
            <a:r>
              <a:rPr lang="fr-CH" sz="1600" dirty="0">
                <a:solidFill>
                  <a:schemeClr val="tx1"/>
                </a:solidFill>
              </a:rPr>
              <a:t>Enfants                          	: 58</a:t>
            </a:r>
          </a:p>
          <a:p>
            <a:pPr marL="2597150" lvl="1" indent="-354013" eaLnBrk="1" hangingPunct="1">
              <a:spcBef>
                <a:spcPts val="0"/>
              </a:spcBef>
              <a:tabLst>
                <a:tab pos="2600325" algn="l"/>
                <a:tab pos="4572000" algn="l"/>
              </a:tabLst>
              <a:defRPr/>
            </a:pPr>
            <a:r>
              <a:rPr lang="fr-CH" sz="1600" dirty="0">
                <a:solidFill>
                  <a:schemeClr val="tx1"/>
                </a:solidFill>
              </a:rPr>
              <a:t>Personnes âgées             	: 26</a:t>
            </a:r>
          </a:p>
          <a:p>
            <a:pPr marL="2597150" lvl="1" indent="-354013" eaLnBrk="1" hangingPunct="1">
              <a:spcBef>
                <a:spcPts val="0"/>
              </a:spcBef>
              <a:tabLst>
                <a:tab pos="2600325" algn="l"/>
              </a:tabLst>
              <a:defRPr/>
            </a:pPr>
            <a:r>
              <a:rPr lang="fr-CH" sz="1600" dirty="0">
                <a:solidFill>
                  <a:schemeClr val="tx1"/>
                </a:solidFill>
              </a:rPr>
              <a:t>Personnes  handicapées   	: 9</a:t>
            </a:r>
          </a:p>
          <a:p>
            <a:pPr marL="2597150" lvl="1" indent="-354013" eaLnBrk="1" hangingPunct="1">
              <a:spcBef>
                <a:spcPts val="0"/>
              </a:spcBef>
              <a:tabLst>
                <a:tab pos="2600325" algn="l"/>
              </a:tabLst>
              <a:defRPr/>
            </a:pPr>
            <a:r>
              <a:rPr lang="fr-CH" sz="1600" dirty="0">
                <a:solidFill>
                  <a:schemeClr val="tx1"/>
                </a:solidFill>
              </a:rPr>
              <a:t>Sans patron 		: 0</a:t>
            </a:r>
            <a:endParaRPr lang="fr-CH" dirty="0"/>
          </a:p>
        </p:txBody>
      </p:sp>
      <p:sp>
        <p:nvSpPr>
          <p:cNvPr id="13315" name="Espace réservé du numéro de diapositive 5"/>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6653AB-41D0-41C4-B51D-34F3118712FE}" type="slidenum">
              <a:rPr lang="fr-CH" altLang="en-US" smtClean="0">
                <a:latin typeface="Garamond" pitchFamily="18" charset="0"/>
              </a:rPr>
              <a:pPr eaLnBrk="1" hangingPunct="1"/>
              <a:t>7</a:t>
            </a:fld>
            <a:endParaRPr lang="fr-CH" altLang="en-US">
              <a:latin typeface="Garamond" pitchFamily="18" charset="0"/>
            </a:endParaRPr>
          </a:p>
        </p:txBody>
      </p:sp>
    </p:spTree>
    <p:extLst>
      <p:ext uri="{BB962C8B-B14F-4D97-AF65-F5344CB8AC3E}">
        <p14:creationId xmlns:p14="http://schemas.microsoft.com/office/powerpoint/2010/main" val="1877808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123728" y="764704"/>
            <a:ext cx="6552728" cy="523220"/>
          </a:xfrm>
        </p:spPr>
        <p:txBody>
          <a:bodyPr/>
          <a:lstStyle/>
          <a:p>
            <a:pPr eaLnBrk="1" hangingPunct="1"/>
            <a:r>
              <a:rPr lang="fr-CH" dirty="0"/>
              <a:t>ASE </a:t>
            </a:r>
            <a:r>
              <a:rPr lang="fr-CH" b="1" dirty="0"/>
              <a:t>2</a:t>
            </a:r>
            <a:r>
              <a:rPr lang="fr-CH" b="1" baseline="30000" dirty="0"/>
              <a:t>ème</a:t>
            </a:r>
            <a:r>
              <a:rPr lang="fr-CH" b="1" dirty="0"/>
              <a:t> année</a:t>
            </a:r>
            <a:r>
              <a:rPr lang="fr-CH" dirty="0"/>
              <a:t>  2023 – 202^4</a:t>
            </a:r>
          </a:p>
        </p:txBody>
      </p:sp>
      <p:sp>
        <p:nvSpPr>
          <p:cNvPr id="14341" name="Rectangle 3"/>
          <p:cNvSpPr>
            <a:spLocks noGrp="1" noChangeArrowheads="1"/>
          </p:cNvSpPr>
          <p:nvPr>
            <p:ph idx="1"/>
          </p:nvPr>
        </p:nvSpPr>
        <p:spPr>
          <a:xfrm>
            <a:off x="467296" y="2420888"/>
            <a:ext cx="8229600" cy="2664296"/>
          </a:xfrm>
        </p:spPr>
        <p:txBody>
          <a:bodyPr/>
          <a:lstStyle/>
          <a:p>
            <a:pPr marL="342900" lvl="1" indent="-342900">
              <a:spcBef>
                <a:spcPts val="1800"/>
              </a:spcBef>
              <a:buSzPct val="70000"/>
              <a:buBlip>
                <a:blip r:embed="rId2"/>
              </a:buBlip>
              <a:tabLst>
                <a:tab pos="3856038" algn="l"/>
              </a:tabLst>
              <a:defRPr/>
            </a:pPr>
            <a:r>
              <a:rPr lang="fr-CH" dirty="0">
                <a:solidFill>
                  <a:schemeClr val="tx1"/>
                </a:solidFill>
                <a:ea typeface="+mn-ea"/>
                <a:cs typeface="+mn-cs"/>
              </a:rPr>
              <a:t>Duale :  </a:t>
            </a:r>
            <a:r>
              <a:rPr lang="fr-CH" b="1" dirty="0">
                <a:solidFill>
                  <a:schemeClr val="tx1"/>
                </a:solidFill>
                <a:ea typeface="+mn-ea"/>
                <a:cs typeface="+mn-cs"/>
              </a:rPr>
              <a:t>5 classes </a:t>
            </a:r>
            <a:r>
              <a:rPr lang="fr-CH" dirty="0">
                <a:solidFill>
                  <a:schemeClr val="tx1"/>
                </a:solidFill>
                <a:ea typeface="+mn-ea"/>
                <a:cs typeface="+mn-cs"/>
              </a:rPr>
              <a:t>soit</a:t>
            </a:r>
            <a:r>
              <a:rPr lang="fr-CH" b="1" dirty="0">
                <a:solidFill>
                  <a:schemeClr val="tx1"/>
                </a:solidFill>
                <a:ea typeface="+mn-ea"/>
                <a:cs typeface="+mn-cs"/>
              </a:rPr>
              <a:t> 104</a:t>
            </a:r>
            <a:r>
              <a:rPr lang="fr-CH" dirty="0">
                <a:solidFill>
                  <a:schemeClr val="tx1"/>
                </a:solidFill>
                <a:ea typeface="+mn-ea"/>
                <a:cs typeface="+mn-cs"/>
              </a:rPr>
              <a:t> apprentis  :</a:t>
            </a:r>
          </a:p>
          <a:p>
            <a:pPr marL="981075" lvl="2" indent="447675" eaLnBrk="1" hangingPunct="1">
              <a:spcBef>
                <a:spcPts val="300"/>
              </a:spcBef>
              <a:tabLst>
                <a:tab pos="3228975" algn="l"/>
              </a:tabLst>
              <a:defRPr/>
            </a:pPr>
            <a:r>
              <a:rPr lang="fr-CH" sz="1800" dirty="0"/>
              <a:t>Jours de cours 	: mercredi – jeudi</a:t>
            </a:r>
          </a:p>
          <a:p>
            <a:pPr marL="981075" lvl="2" indent="447675">
              <a:spcBef>
                <a:spcPts val="300"/>
              </a:spcBef>
              <a:tabLst>
                <a:tab pos="3228975" algn="l"/>
              </a:tabLst>
              <a:defRPr/>
            </a:pPr>
            <a:r>
              <a:rPr lang="fr-CH" sz="1800" dirty="0" err="1"/>
              <a:t>Resp</a:t>
            </a:r>
            <a:r>
              <a:rPr lang="fr-CH" sz="1800" dirty="0"/>
              <a:t> de classe 	: </a:t>
            </a:r>
            <a:r>
              <a:rPr lang="fr-CH" sz="1800" b="1" dirty="0">
                <a:solidFill>
                  <a:srgbClr val="6666FF"/>
                </a:solidFill>
              </a:rPr>
              <a:t>Marina Constantin 2A</a:t>
            </a:r>
          </a:p>
          <a:p>
            <a:pPr marL="2809875" lvl="6" indent="0">
              <a:spcBef>
                <a:spcPts val="300"/>
              </a:spcBef>
              <a:buNone/>
              <a:tabLst>
                <a:tab pos="3228975" algn="l"/>
              </a:tabLst>
              <a:defRPr/>
            </a:pPr>
            <a:r>
              <a:rPr lang="fr-CH" sz="1800" b="1" dirty="0">
                <a:solidFill>
                  <a:srgbClr val="6666FF"/>
                </a:solidFill>
              </a:rPr>
              <a:t>         Peggy </a:t>
            </a:r>
            <a:r>
              <a:rPr lang="fr-CH" sz="1800" b="1" dirty="0" err="1">
                <a:solidFill>
                  <a:srgbClr val="6666FF"/>
                </a:solidFill>
              </a:rPr>
              <a:t>Caloz</a:t>
            </a:r>
            <a:r>
              <a:rPr lang="fr-CH" sz="1800" b="1" dirty="0">
                <a:solidFill>
                  <a:srgbClr val="6666FF"/>
                </a:solidFill>
              </a:rPr>
              <a:t> 2B</a:t>
            </a:r>
          </a:p>
          <a:p>
            <a:pPr marL="2809875" lvl="6" indent="0">
              <a:spcBef>
                <a:spcPts val="300"/>
              </a:spcBef>
              <a:buNone/>
              <a:tabLst>
                <a:tab pos="3228975" algn="l"/>
              </a:tabLst>
              <a:defRPr/>
            </a:pPr>
            <a:r>
              <a:rPr lang="fr-CH" sz="1800" b="1" dirty="0">
                <a:solidFill>
                  <a:srgbClr val="6666FF"/>
                </a:solidFill>
              </a:rPr>
              <a:t>         Françoise Besson 2C</a:t>
            </a:r>
          </a:p>
          <a:p>
            <a:pPr marL="2809875" lvl="6" indent="0">
              <a:spcBef>
                <a:spcPts val="300"/>
              </a:spcBef>
              <a:buNone/>
              <a:tabLst>
                <a:tab pos="3228975" algn="l"/>
              </a:tabLst>
              <a:defRPr/>
            </a:pPr>
            <a:r>
              <a:rPr lang="fr-CH" sz="1800" b="1" dirty="0">
                <a:solidFill>
                  <a:srgbClr val="6666FF"/>
                </a:solidFill>
              </a:rPr>
              <a:t>         Patricia </a:t>
            </a:r>
            <a:r>
              <a:rPr lang="fr-CH" sz="1800" b="1" dirty="0" err="1">
                <a:solidFill>
                  <a:srgbClr val="6666FF"/>
                </a:solidFill>
              </a:rPr>
              <a:t>Ciardo</a:t>
            </a:r>
            <a:r>
              <a:rPr lang="fr-CH" sz="1800" b="1" dirty="0">
                <a:solidFill>
                  <a:srgbClr val="6666FF"/>
                </a:solidFill>
              </a:rPr>
              <a:t> 2D</a:t>
            </a:r>
          </a:p>
          <a:p>
            <a:pPr marL="2809875" lvl="6" indent="0">
              <a:spcBef>
                <a:spcPts val="300"/>
              </a:spcBef>
              <a:buNone/>
              <a:tabLst>
                <a:tab pos="3228975" algn="l"/>
              </a:tabLst>
              <a:defRPr/>
            </a:pPr>
            <a:r>
              <a:rPr lang="fr-CH" sz="1800" b="1" dirty="0">
                <a:solidFill>
                  <a:srgbClr val="6666FF"/>
                </a:solidFill>
              </a:rPr>
              <a:t>	  Patricia </a:t>
            </a:r>
            <a:r>
              <a:rPr lang="fr-CH" sz="1800" b="1" dirty="0" err="1">
                <a:solidFill>
                  <a:srgbClr val="6666FF"/>
                </a:solidFill>
              </a:rPr>
              <a:t>Ciardo</a:t>
            </a:r>
            <a:r>
              <a:rPr lang="fr-CH" sz="1800" b="1" dirty="0">
                <a:solidFill>
                  <a:srgbClr val="6666FF"/>
                </a:solidFill>
              </a:rPr>
              <a:t> 2E</a:t>
            </a:r>
          </a:p>
          <a:p>
            <a:pPr marL="2809875" lvl="6" indent="0">
              <a:spcBef>
                <a:spcPts val="300"/>
              </a:spcBef>
              <a:buNone/>
              <a:tabLst>
                <a:tab pos="3228975" algn="l"/>
              </a:tabLst>
              <a:defRPr/>
            </a:pPr>
            <a:r>
              <a:rPr lang="fr-CH" sz="1400" dirty="0">
                <a:solidFill>
                  <a:srgbClr val="6666FF"/>
                </a:solidFill>
              </a:rPr>
              <a:t>           </a:t>
            </a:r>
          </a:p>
          <a:p>
            <a:pPr marL="981075" lvl="2" indent="0">
              <a:spcBef>
                <a:spcPts val="300"/>
              </a:spcBef>
              <a:buNone/>
              <a:tabLst>
                <a:tab pos="3228975" algn="l"/>
              </a:tabLst>
              <a:defRPr/>
            </a:pPr>
            <a:endParaRPr lang="fr-CH" sz="1400" dirty="0">
              <a:solidFill>
                <a:srgbClr val="6666FF"/>
              </a:solidFill>
            </a:endParaRPr>
          </a:p>
        </p:txBody>
      </p:sp>
      <p:sp>
        <p:nvSpPr>
          <p:cNvPr id="14339" name="Espace réservé du numéro de diapositive 5"/>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C24B70-A8C5-48BD-8D93-8D7D9BED59BD}" type="slidenum">
              <a:rPr lang="fr-CH" altLang="en-US" smtClean="0">
                <a:latin typeface="Garamond" pitchFamily="18" charset="0"/>
              </a:rPr>
              <a:pPr eaLnBrk="1" hangingPunct="1"/>
              <a:t>8</a:t>
            </a:fld>
            <a:endParaRPr lang="fr-CH" altLang="en-US">
              <a:latin typeface="Garamond" pitchFamily="18" charset="0"/>
            </a:endParaRPr>
          </a:p>
        </p:txBody>
      </p:sp>
    </p:spTree>
    <p:extLst>
      <p:ext uri="{BB962C8B-B14F-4D97-AF65-F5344CB8AC3E}">
        <p14:creationId xmlns:p14="http://schemas.microsoft.com/office/powerpoint/2010/main" val="2011993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67744" y="548680"/>
            <a:ext cx="6552728" cy="523220"/>
          </a:xfrm>
        </p:spPr>
        <p:txBody>
          <a:bodyPr/>
          <a:lstStyle/>
          <a:p>
            <a:pPr eaLnBrk="1" hangingPunct="1"/>
            <a:r>
              <a:rPr lang="fr-CH" dirty="0"/>
              <a:t>ASE </a:t>
            </a:r>
            <a:r>
              <a:rPr lang="fr-CH" b="1" dirty="0"/>
              <a:t>3</a:t>
            </a:r>
            <a:r>
              <a:rPr lang="fr-CH" b="1" baseline="30000" dirty="0"/>
              <a:t>ème</a:t>
            </a:r>
            <a:r>
              <a:rPr lang="fr-CH" b="1" dirty="0"/>
              <a:t> année</a:t>
            </a:r>
            <a:r>
              <a:rPr lang="fr-CH" dirty="0"/>
              <a:t>   2023 - 2024</a:t>
            </a:r>
          </a:p>
        </p:txBody>
      </p:sp>
      <p:sp>
        <p:nvSpPr>
          <p:cNvPr id="15365" name="Rectangle 3"/>
          <p:cNvSpPr>
            <a:spLocks noGrp="1" noChangeArrowheads="1"/>
          </p:cNvSpPr>
          <p:nvPr>
            <p:ph idx="1"/>
          </p:nvPr>
        </p:nvSpPr>
        <p:spPr>
          <a:xfrm>
            <a:off x="539552" y="2276872"/>
            <a:ext cx="8280920" cy="3384376"/>
          </a:xfrm>
        </p:spPr>
        <p:txBody>
          <a:bodyPr/>
          <a:lstStyle/>
          <a:p>
            <a:pPr marL="452438" indent="-452438" defTabSz="666750" eaLnBrk="1" hangingPunct="1">
              <a:tabLst>
                <a:tab pos="3314700" algn="l"/>
              </a:tabLst>
            </a:pPr>
            <a:r>
              <a:rPr lang="fr-CH" sz="2200" dirty="0"/>
              <a:t> </a:t>
            </a:r>
            <a:r>
              <a:rPr lang="fr-CH" sz="2200" b="1" dirty="0"/>
              <a:t>4 classes soit 82 apprentis</a:t>
            </a:r>
          </a:p>
          <a:p>
            <a:pPr marL="630238" lvl="1" indent="-274638" defTabSz="666750">
              <a:spcBef>
                <a:spcPts val="1200"/>
              </a:spcBef>
              <a:tabLst>
                <a:tab pos="3314700" algn="l"/>
              </a:tabLst>
            </a:pPr>
            <a:r>
              <a:rPr lang="fr-CH" sz="1800" dirty="0">
                <a:solidFill>
                  <a:schemeClr val="tx1"/>
                </a:solidFill>
              </a:rPr>
              <a:t>Cours professionnels : mercredi ou vendredi </a:t>
            </a:r>
          </a:p>
          <a:p>
            <a:pPr marL="630238" lvl="1" indent="-274638" defTabSz="666750">
              <a:spcBef>
                <a:spcPts val="1200"/>
              </a:spcBef>
              <a:tabLst>
                <a:tab pos="3497263" algn="l"/>
              </a:tabLst>
            </a:pPr>
            <a:r>
              <a:rPr lang="fr-CH" sz="1800" b="1" dirty="0">
                <a:solidFill>
                  <a:schemeClr val="tx1"/>
                </a:solidFill>
              </a:rPr>
              <a:t>Responsables </a:t>
            </a:r>
            <a:r>
              <a:rPr lang="fr-CH" sz="1800" dirty="0">
                <a:solidFill>
                  <a:schemeClr val="tx1"/>
                </a:solidFill>
              </a:rPr>
              <a:t>de classe : 	</a:t>
            </a:r>
            <a:r>
              <a:rPr lang="fr-CH" sz="1800" b="1" dirty="0">
                <a:solidFill>
                  <a:srgbClr val="6666FF"/>
                </a:solidFill>
              </a:rPr>
              <a:t>Joëlle </a:t>
            </a:r>
            <a:r>
              <a:rPr lang="fr-CH" sz="1800" b="1" dirty="0" err="1">
                <a:solidFill>
                  <a:srgbClr val="6666FF"/>
                </a:solidFill>
              </a:rPr>
              <a:t>Saudan</a:t>
            </a:r>
            <a:r>
              <a:rPr lang="fr-CH" sz="1800" b="1" dirty="0">
                <a:solidFill>
                  <a:srgbClr val="6666FF"/>
                </a:solidFill>
              </a:rPr>
              <a:t> 3A mercredi </a:t>
            </a:r>
          </a:p>
          <a:p>
            <a:pPr marL="630238" lvl="1" indent="-274638" defTabSz="666750">
              <a:spcBef>
                <a:spcPts val="1200"/>
              </a:spcBef>
              <a:tabLst>
                <a:tab pos="3497263" algn="l"/>
              </a:tabLst>
            </a:pPr>
            <a:r>
              <a:rPr lang="fr-CH" sz="1200" b="1" dirty="0">
                <a:solidFill>
                  <a:srgbClr val="6666FF"/>
                </a:solidFill>
              </a:rPr>
              <a:t>	</a:t>
            </a:r>
            <a:r>
              <a:rPr lang="fr-CH" sz="1800" b="1" dirty="0">
                <a:solidFill>
                  <a:srgbClr val="6666FF"/>
                </a:solidFill>
              </a:rPr>
              <a:t>Stéphane </a:t>
            </a:r>
            <a:r>
              <a:rPr lang="fr-CH" sz="1800" b="1" dirty="0" err="1">
                <a:solidFill>
                  <a:srgbClr val="6666FF"/>
                </a:solidFill>
              </a:rPr>
              <a:t>Ançay</a:t>
            </a:r>
            <a:r>
              <a:rPr lang="fr-CH" sz="1800" b="1" dirty="0">
                <a:solidFill>
                  <a:srgbClr val="6666FF"/>
                </a:solidFill>
              </a:rPr>
              <a:t> 3B mercredi</a:t>
            </a:r>
          </a:p>
          <a:p>
            <a:pPr marL="630238" lvl="1" indent="-274638" defTabSz="666750">
              <a:spcBef>
                <a:spcPts val="1200"/>
              </a:spcBef>
              <a:tabLst>
                <a:tab pos="3497263" algn="l"/>
              </a:tabLst>
            </a:pPr>
            <a:br>
              <a:rPr lang="fr-CH" sz="1200" b="1" dirty="0">
                <a:solidFill>
                  <a:srgbClr val="6666FF"/>
                </a:solidFill>
              </a:rPr>
            </a:br>
            <a:r>
              <a:rPr lang="fr-CH" sz="1200" b="1" dirty="0">
                <a:solidFill>
                  <a:srgbClr val="6666FF"/>
                </a:solidFill>
              </a:rPr>
              <a:t>	</a:t>
            </a:r>
            <a:r>
              <a:rPr lang="fr-CH" sz="1800" b="1" dirty="0">
                <a:solidFill>
                  <a:srgbClr val="6666FF"/>
                </a:solidFill>
              </a:rPr>
              <a:t>Albertine Dirac 3C et 3D vendredi</a:t>
            </a:r>
          </a:p>
        </p:txBody>
      </p:sp>
      <p:sp>
        <p:nvSpPr>
          <p:cNvPr id="15363" name="Espace réservé du numéro de diapositive 5"/>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DE9A68-A897-4C49-805F-030F350EF0D8}" type="slidenum">
              <a:rPr lang="fr-CH" altLang="en-US" smtClean="0">
                <a:latin typeface="Garamond" pitchFamily="18" charset="0"/>
              </a:rPr>
              <a:pPr eaLnBrk="1" hangingPunct="1"/>
              <a:t>9</a:t>
            </a:fld>
            <a:endParaRPr lang="fr-CH" altLang="en-US">
              <a:latin typeface="Garamond" pitchFamily="18" charset="0"/>
            </a:endParaRPr>
          </a:p>
        </p:txBody>
      </p:sp>
    </p:spTree>
    <p:extLst>
      <p:ext uri="{BB962C8B-B14F-4D97-AF65-F5344CB8AC3E}">
        <p14:creationId xmlns:p14="http://schemas.microsoft.com/office/powerpoint/2010/main" val="1734408714"/>
      </p:ext>
    </p:extLst>
  </p:cSld>
  <p:clrMapOvr>
    <a:masterClrMapping/>
  </p:clrMapOvr>
</p:sld>
</file>

<file path=ppt/theme/theme1.xml><?xml version="1.0" encoding="utf-8"?>
<a:theme xmlns:a="http://schemas.openxmlformats.org/drawingml/2006/main" name="EPASC">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smtClean="0">
            <a:latin typeface="Arial Black" pitchFamily="34" charset="0"/>
          </a:defRPr>
        </a:defPPr>
      </a:lstStyle>
    </a:txDef>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12302</TotalTime>
  <Words>519</Words>
  <Application>Microsoft Office PowerPoint</Application>
  <PresentationFormat>Affichage à l'écran (4:3)</PresentationFormat>
  <Paragraphs>102</Paragraphs>
  <Slides>13</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Arial Black</vt:lpstr>
      <vt:lpstr>Garamond</vt:lpstr>
      <vt:lpstr>Times New Roman</vt:lpstr>
      <vt:lpstr>EPASC</vt:lpstr>
      <vt:lpstr>Présentation PowerPoint</vt:lpstr>
      <vt:lpstr>Rentrée 2023 -2024</vt:lpstr>
      <vt:lpstr>Rentrée 2023 - 2024</vt:lpstr>
      <vt:lpstr>Rentrée 2023 - 2024</vt:lpstr>
      <vt:lpstr>Rentrée 2023 - 2024</vt:lpstr>
      <vt:lpstr>Bilan 2023 – 2024</vt:lpstr>
      <vt:lpstr>ASE 1ère année  2023 - 2024</vt:lpstr>
      <vt:lpstr>ASE 2ème année  2023 – 202^4</vt:lpstr>
      <vt:lpstr>ASE 3ème année   2023 - 2024</vt:lpstr>
      <vt:lpstr>Présentation PowerPoint</vt:lpstr>
      <vt:lpstr>Informations générales…</vt:lpstr>
      <vt:lpstr>Enjeux 2023 - 2024</vt:lpstr>
      <vt:lpstr>Présentation PowerPoint</vt:lpstr>
    </vt:vector>
  </TitlesOfParts>
  <Company>Etat du Valais - Staat Wallis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AC_VS</dc:creator>
  <cp:lastModifiedBy>Mao Monod</cp:lastModifiedBy>
  <cp:revision>941</cp:revision>
  <cp:lastPrinted>2018-09-25T13:14:26Z</cp:lastPrinted>
  <dcterms:created xsi:type="dcterms:W3CDTF">2005-05-08T19:22:57Z</dcterms:created>
  <dcterms:modified xsi:type="dcterms:W3CDTF">2023-09-26T05:50:14Z</dcterms:modified>
</cp:coreProperties>
</file>