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94" r:id="rId1"/>
  </p:sldMasterIdLst>
  <p:notesMasterIdLst>
    <p:notesMasterId r:id="rId20"/>
  </p:notesMasterIdLst>
  <p:handoutMasterIdLst>
    <p:handoutMasterId r:id="rId21"/>
  </p:handoutMasterIdLst>
  <p:sldIdLst>
    <p:sldId id="443" r:id="rId2"/>
    <p:sldId id="437" r:id="rId3"/>
    <p:sldId id="458" r:id="rId4"/>
    <p:sldId id="556" r:id="rId5"/>
    <p:sldId id="440" r:id="rId6"/>
    <p:sldId id="631" r:id="rId7"/>
    <p:sldId id="632" r:id="rId8"/>
    <p:sldId id="472" r:id="rId9"/>
    <p:sldId id="607" r:id="rId10"/>
    <p:sldId id="608" r:id="rId11"/>
    <p:sldId id="628" r:id="rId12"/>
    <p:sldId id="629" r:id="rId13"/>
    <p:sldId id="625" r:id="rId14"/>
    <p:sldId id="633" r:id="rId15"/>
    <p:sldId id="626" r:id="rId16"/>
    <p:sldId id="610" r:id="rId17"/>
    <p:sldId id="630" r:id="rId18"/>
    <p:sldId id="445" r:id="rId19"/>
  </p:sldIdLst>
  <p:sldSz cx="9144000" cy="6858000" type="screen4x3"/>
  <p:notesSz cx="6805613" cy="9944100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6ED4"/>
    <a:srgbClr val="00C459"/>
    <a:srgbClr val="6666FF"/>
    <a:srgbClr val="E1282B"/>
    <a:srgbClr val="FF0000"/>
    <a:srgbClr val="0000FF"/>
    <a:srgbClr val="FF9900"/>
    <a:srgbClr val="21E9E9"/>
    <a:srgbClr val="00B9FA"/>
    <a:srgbClr val="4DD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6" autoAdjust="0"/>
    <p:restoredTop sz="92336" autoAdjust="0"/>
  </p:normalViewPr>
  <p:slideViewPr>
    <p:cSldViewPr>
      <p:cViewPr varScale="1">
        <p:scale>
          <a:sx n="104" d="100"/>
          <a:sy n="104" d="100"/>
        </p:scale>
        <p:origin x="35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62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DATA-ADMIN\data-epsc$\0.7%20Gestion%20de%20la%20qualit&#233;\0.7.4%20Statistiques%20&#233;cole\Statistiques%202023-2024\EPASC%20-%20Stats%20effectifs%202001%20-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Évolution des effectifs</a:t>
            </a:r>
          </a:p>
        </c:rich>
      </c:tx>
      <c:layout>
        <c:manualLayout>
          <c:xMode val="edge"/>
          <c:yMode val="edge"/>
          <c:x val="0.4129036947304664"/>
          <c:y val="3.323268077728815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94402134159459"/>
          <c:y val="0.13015551945218515"/>
          <c:w val="0.88973041921161722"/>
          <c:h val="0.6887574122679109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FC000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'EPSC effectifs 2001-2024'!$K$11:$X$11</c:f>
              <c:strCache>
                <c:ptCount val="1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'EPSC effectifs 2001-2024'!$K$12:$X$12</c:f>
              <c:numCache>
                <c:formatCode>General</c:formatCode>
                <c:ptCount val="14"/>
                <c:pt idx="0">
                  <c:v>149</c:v>
                </c:pt>
                <c:pt idx="1">
                  <c:v>162</c:v>
                </c:pt>
                <c:pt idx="2">
                  <c:v>168</c:v>
                </c:pt>
                <c:pt idx="3">
                  <c:v>163</c:v>
                </c:pt>
                <c:pt idx="4">
                  <c:v>164</c:v>
                </c:pt>
                <c:pt idx="5">
                  <c:v>165</c:v>
                </c:pt>
                <c:pt idx="6">
                  <c:v>174</c:v>
                </c:pt>
                <c:pt idx="7">
                  <c:v>224</c:v>
                </c:pt>
                <c:pt idx="8">
                  <c:v>221</c:v>
                </c:pt>
                <c:pt idx="9">
                  <c:v>217</c:v>
                </c:pt>
                <c:pt idx="10">
                  <c:v>206</c:v>
                </c:pt>
                <c:pt idx="11">
                  <c:v>234</c:v>
                </c:pt>
                <c:pt idx="12">
                  <c:v>256</c:v>
                </c:pt>
                <c:pt idx="13">
                  <c:v>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E7-4A56-BFFA-19CE7F548ACC}"/>
            </c:ext>
          </c:extLst>
        </c:ser>
        <c:ser>
          <c:idx val="1"/>
          <c:order val="1"/>
          <c:spPr>
            <a:solidFill>
              <a:srgbClr val="00B050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'EPSC effectifs 2001-2024'!$K$11:$X$11</c:f>
              <c:strCache>
                <c:ptCount val="1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'EPSC effectifs 2001-2024'!$K$13:$X$13</c:f>
              <c:numCache>
                <c:formatCode>General</c:formatCode>
                <c:ptCount val="14"/>
                <c:pt idx="0">
                  <c:v>185</c:v>
                </c:pt>
                <c:pt idx="1">
                  <c:v>188</c:v>
                </c:pt>
                <c:pt idx="2">
                  <c:v>176</c:v>
                </c:pt>
                <c:pt idx="3">
                  <c:v>188</c:v>
                </c:pt>
                <c:pt idx="4">
                  <c:v>196</c:v>
                </c:pt>
                <c:pt idx="5">
                  <c:v>200</c:v>
                </c:pt>
                <c:pt idx="6">
                  <c:v>203</c:v>
                </c:pt>
                <c:pt idx="7">
                  <c:v>197</c:v>
                </c:pt>
                <c:pt idx="8">
                  <c:v>251</c:v>
                </c:pt>
                <c:pt idx="9">
                  <c:v>238</c:v>
                </c:pt>
                <c:pt idx="10">
                  <c:v>238</c:v>
                </c:pt>
                <c:pt idx="11">
                  <c:v>230</c:v>
                </c:pt>
                <c:pt idx="12">
                  <c:v>230</c:v>
                </c:pt>
                <c:pt idx="13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E7-4A56-BFFA-19CE7F548ACC}"/>
            </c:ext>
          </c:extLst>
        </c:ser>
        <c:ser>
          <c:idx val="2"/>
          <c:order val="2"/>
          <c:spPr>
            <a:solidFill>
              <a:srgbClr val="0070C0"/>
            </a:solidFill>
            <a:ln w="12700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'EPSC effectifs 2001-2024'!$K$11:$X$11</c:f>
              <c:strCache>
                <c:ptCount val="1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'EPSC effectifs 2001-2024'!$K$14:$X$14</c:f>
              <c:numCache>
                <c:formatCode>General</c:formatCode>
                <c:ptCount val="14"/>
                <c:pt idx="0">
                  <c:v>101</c:v>
                </c:pt>
                <c:pt idx="1">
                  <c:v>113</c:v>
                </c:pt>
                <c:pt idx="2">
                  <c:v>133</c:v>
                </c:pt>
                <c:pt idx="3">
                  <c:v>143</c:v>
                </c:pt>
                <c:pt idx="4">
                  <c:v>158</c:v>
                </c:pt>
                <c:pt idx="5">
                  <c:v>160</c:v>
                </c:pt>
                <c:pt idx="6">
                  <c:v>155</c:v>
                </c:pt>
                <c:pt idx="7">
                  <c:v>154</c:v>
                </c:pt>
                <c:pt idx="8">
                  <c:v>153</c:v>
                </c:pt>
                <c:pt idx="9">
                  <c:v>204</c:v>
                </c:pt>
                <c:pt idx="10">
                  <c:v>186</c:v>
                </c:pt>
                <c:pt idx="11">
                  <c:v>161</c:v>
                </c:pt>
                <c:pt idx="12">
                  <c:v>174</c:v>
                </c:pt>
                <c:pt idx="13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E7-4A56-BFFA-19CE7F548ACC}"/>
            </c:ext>
          </c:extLst>
        </c:ser>
        <c:ser>
          <c:idx val="3"/>
          <c:order val="3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'EPSC effectifs 2001-2024'!$K$11:$X$11</c:f>
              <c:strCache>
                <c:ptCount val="1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2016 - 2017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  <c:pt idx="11">
                  <c:v>2021-2022</c:v>
                </c:pt>
                <c:pt idx="12">
                  <c:v>2022-2023</c:v>
                </c:pt>
                <c:pt idx="13">
                  <c:v>2023-2024</c:v>
                </c:pt>
              </c:strCache>
            </c:strRef>
          </c:cat>
          <c:val>
            <c:numRef>
              <c:f>'EPSC effectifs 2001-2024'!$K$15:$X$15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61</c:v>
                </c:pt>
                <c:pt idx="5">
                  <c:v>73</c:v>
                </c:pt>
                <c:pt idx="6">
                  <c:v>81</c:v>
                </c:pt>
                <c:pt idx="7">
                  <c:v>77</c:v>
                </c:pt>
                <c:pt idx="8">
                  <c:v>90</c:v>
                </c:pt>
                <c:pt idx="9">
                  <c:v>82</c:v>
                </c:pt>
                <c:pt idx="10">
                  <c:v>85</c:v>
                </c:pt>
                <c:pt idx="11">
                  <c:v>89</c:v>
                </c:pt>
                <c:pt idx="12">
                  <c:v>123</c:v>
                </c:pt>
                <c:pt idx="1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E7-4A56-BFFA-19CE7F548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57600"/>
        <c:axId val="96059392"/>
      </c:barChart>
      <c:catAx>
        <c:axId val="9605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6059392"/>
        <c:crosses val="autoZero"/>
        <c:auto val="1"/>
        <c:lblAlgn val="ctr"/>
        <c:lblOffset val="100"/>
        <c:noMultiLvlLbl val="0"/>
      </c:catAx>
      <c:valAx>
        <c:axId val="960593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H"/>
                  <a:t>Nombres d'apprentis</a:t>
                </a:r>
              </a:p>
            </c:rich>
          </c:tx>
          <c:layout>
            <c:manualLayout>
              <c:xMode val="edge"/>
              <c:yMode val="edge"/>
              <c:x val="3.9785296068760634E-2"/>
              <c:y val="0.2563948084471092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6057600"/>
        <c:crosses val="autoZero"/>
        <c:crossBetween val="between"/>
      </c:valAx>
      <c:spPr>
        <a:solidFill>
          <a:sysClr val="window" lastClr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25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Nombre des apprentis par filière</a:t>
            </a:r>
          </a:p>
        </c:rich>
      </c:tx>
      <c:layout>
        <c:manualLayout>
          <c:xMode val="edge"/>
          <c:yMode val="edge"/>
          <c:x val="0.33898305084745761"/>
          <c:y val="3.3078880407124679E-2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25" b="1" i="0" u="none" strike="noStrike" kern="1200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title>
    <c:autoTitleDeleted val="0"/>
    <c:view3D>
      <c:rotX val="15"/>
      <c:rotY val="0"/>
      <c:rAngAx val="0"/>
      <c:perspective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104737070838763E-2"/>
          <c:y val="0.28329172593883778"/>
          <c:w val="0.67709691438504993"/>
          <c:h val="0.5241740965585408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B20-4F63-9050-49404B218F43}"/>
              </c:ext>
            </c:extLst>
          </c:dPt>
          <c:dPt>
            <c:idx val="1"/>
            <c:bubble3D val="0"/>
            <c:explosion val="27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B20-4F63-9050-49404B218F43}"/>
              </c:ext>
            </c:extLst>
          </c:dPt>
          <c:dPt>
            <c:idx val="2"/>
            <c:bubble3D val="0"/>
            <c:explosion val="12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B20-4F63-9050-49404B218F43}"/>
              </c:ext>
            </c:extLst>
          </c:dPt>
          <c:dPt>
            <c:idx val="3"/>
            <c:bubble3D val="0"/>
            <c:explosion val="11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FB20-4F63-9050-49404B218F43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FB20-4F63-9050-49404B218F43}"/>
              </c:ext>
            </c:extLst>
          </c:dPt>
          <c:dPt>
            <c:idx val="5"/>
            <c:bubble3D val="0"/>
            <c:explosion val="13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FB20-4F63-9050-49404B218F43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FB20-4F63-9050-49404B218F43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FB20-4F63-9050-49404B218F43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75" b="0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Introduction!$C$52:$C$59</c:f>
              <c:strCache>
                <c:ptCount val="8"/>
                <c:pt idx="0">
                  <c:v>ASE</c:v>
                </c:pt>
                <c:pt idx="1">
                  <c:v>ASSC</c:v>
                </c:pt>
                <c:pt idx="2">
                  <c:v>ASA</c:v>
                </c:pt>
                <c:pt idx="3">
                  <c:v>EEI</c:v>
                </c:pt>
                <c:pt idx="4">
                  <c:v>GEI</c:v>
                </c:pt>
                <c:pt idx="5">
                  <c:v>AM</c:v>
                </c:pt>
                <c:pt idx="6">
                  <c:v>AD</c:v>
                </c:pt>
                <c:pt idx="7">
                  <c:v>SCAI / PAI</c:v>
                </c:pt>
              </c:strCache>
            </c:strRef>
          </c:cat>
          <c:val>
            <c:numRef>
              <c:f>Introduction!$D$52:$D$59</c:f>
              <c:numCache>
                <c:formatCode>0\ "apprentis"</c:formatCode>
                <c:ptCount val="8"/>
                <c:pt idx="0">
                  <c:v>302</c:v>
                </c:pt>
                <c:pt idx="1">
                  <c:v>298</c:v>
                </c:pt>
                <c:pt idx="2">
                  <c:v>44</c:v>
                </c:pt>
                <c:pt idx="3">
                  <c:v>36</c:v>
                </c:pt>
                <c:pt idx="4">
                  <c:v>51</c:v>
                </c:pt>
                <c:pt idx="5">
                  <c:v>69</c:v>
                </c:pt>
                <c:pt idx="6">
                  <c:v>72</c:v>
                </c:pt>
                <c:pt idx="7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B20-4F63-9050-49404B218F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4628353985086937"/>
          <c:y val="0.38152978969231899"/>
          <c:w val="0.24581972233914051"/>
          <c:h val="0.3463888387997302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5" b="0" i="0" u="none" strike="noStrike" kern="1200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zero"/>
    <c:showDLblsOverMax val="0"/>
  </c:chart>
  <c:spPr>
    <a:solidFill>
      <a:srgbClr val="FFFFFF"/>
    </a:solidFill>
    <a:ln w="3175" cap="flat" cmpd="sng" algn="ctr">
      <a:solidFill>
        <a:srgbClr val="000000"/>
      </a:solidFill>
      <a:prstDash val="solid"/>
      <a:round/>
    </a:ln>
    <a:effectLst/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Nombre des apprentis par formation</a:t>
            </a:r>
          </a:p>
        </c:rich>
      </c:tx>
      <c:layout>
        <c:manualLayout>
          <c:xMode val="edge"/>
          <c:yMode val="edge"/>
          <c:x val="0.31061612711255127"/>
          <c:y val="3.324808184143222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5404998288257441"/>
          <c:w val="0.95369184356542602"/>
          <c:h val="0.6572884655402729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3"/>
            <c:spPr>
              <a:solidFill>
                <a:srgbClr val="A86ED4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DB1-4286-AB79-3F279A5FCC0D}"/>
              </c:ext>
            </c:extLst>
          </c:dPt>
          <c:dPt>
            <c:idx val="1"/>
            <c:bubble3D val="0"/>
            <c:explosion val="15"/>
            <c:spPr>
              <a:solidFill>
                <a:schemeClr val="accent1">
                  <a:lumMod val="9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DB1-4286-AB79-3F279A5FCC0D}"/>
              </c:ext>
            </c:extLst>
          </c:dPt>
          <c:dPt>
            <c:idx val="2"/>
            <c:bubble3D val="0"/>
            <c:explosion val="26"/>
            <c:spPr>
              <a:gradFill rotWithShape="0">
                <a:gsLst>
                  <a:gs pos="0">
                    <a:srgbClr val="FFFF00"/>
                  </a:gs>
                  <a:gs pos="50000">
                    <a:srgbClr val="FFCC00"/>
                  </a:gs>
                  <a:gs pos="100000">
                    <a:srgbClr val="FFFF00"/>
                  </a:gs>
                </a:gsLst>
                <a:lin ang="189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DB1-4286-AB79-3F279A5FCC0D}"/>
              </c:ext>
            </c:extLst>
          </c:dPt>
          <c:dPt>
            <c:idx val="3"/>
            <c:bubble3D val="0"/>
            <c:explosion val="17"/>
            <c:spPr>
              <a:gradFill rotWithShape="0">
                <a:gsLst>
                  <a:gs pos="0">
                    <a:srgbClr val="000000"/>
                  </a:gs>
                  <a:gs pos="100000">
                    <a:srgbClr val="C0C0C0"/>
                  </a:gs>
                </a:gsLst>
                <a:path path="rect">
                  <a:fillToRect r="100000" b="100000"/>
                </a:path>
              </a:gra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DB1-4286-AB79-3F279A5FCC0D}"/>
              </c:ext>
            </c:extLst>
          </c:dPt>
          <c:dLbls>
            <c:dLbl>
              <c:idx val="0"/>
              <c:layout>
                <c:manualLayout>
                  <c:x val="8.6251366122548634E-2"/>
                  <c:y val="-6.599516462365288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986899935145165E-2"/>
                      <c:h val="9.00938227317397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DB1-4286-AB79-3F279A5FCC0D}"/>
                </c:ext>
              </c:extLst>
            </c:dLbl>
            <c:dLbl>
              <c:idx val="1"/>
              <c:layout>
                <c:manualLayout>
                  <c:x val="3.8666749225154194E-2"/>
                  <c:y val="-0.123475038765934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B1-4286-AB79-3F279A5FCC0D}"/>
                </c:ext>
              </c:extLst>
            </c:dLbl>
            <c:dLbl>
              <c:idx val="2"/>
              <c:layout>
                <c:manualLayout>
                  <c:x val="4.3361575215942041E-2"/>
                  <c:y val="-3.81427257654174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B1-4286-AB79-3F279A5FCC0D}"/>
                </c:ext>
              </c:extLst>
            </c:dLbl>
            <c:dLbl>
              <c:idx val="3"/>
              <c:layout>
                <c:manualLayout>
                  <c:x val="-9.9898521859079544E-3"/>
                  <c:y val="-4.51610044908069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B1-4286-AB79-3F279A5FCC0D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Introduction!$C$89:$C$92</c:f>
              <c:strCache>
                <c:ptCount val="4"/>
                <c:pt idx="0">
                  <c:v>Duale </c:v>
                </c:pt>
                <c:pt idx="1">
                  <c:v>Plt - DM</c:v>
                </c:pt>
                <c:pt idx="2">
                  <c:v>Fir</c:v>
                </c:pt>
                <c:pt idx="3">
                  <c:v>SCAI / PAI</c:v>
                </c:pt>
              </c:strCache>
            </c:strRef>
          </c:cat>
          <c:val>
            <c:numRef>
              <c:f>Introduction!$D$89:$D$92</c:f>
              <c:numCache>
                <c:formatCode>0\ "apprentis"</c:formatCode>
                <c:ptCount val="4"/>
                <c:pt idx="0">
                  <c:v>685</c:v>
                </c:pt>
                <c:pt idx="1">
                  <c:v>115</c:v>
                </c:pt>
                <c:pt idx="2">
                  <c:v>72</c:v>
                </c:pt>
                <c:pt idx="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B1-4286-AB79-3F279A5FC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995156141122731"/>
          <c:y val="0.40848766404199477"/>
          <c:w val="0.12697755578336639"/>
          <c:h val="0.2434611824776624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Nombre des apprentis GEI - EEI par</a:t>
            </a:r>
            <a:r>
              <a:rPr lang="en-US" baseline="0"/>
              <a:t> années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Introduction!$R$122</c:f>
              <c:strCache>
                <c:ptCount val="1"/>
                <c:pt idx="0">
                  <c:v>GEI - EEI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B1-4BC3-82E4-50066E8F68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B1-4BC3-82E4-50066E8F688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2B1-4BC3-82E4-50066E8F6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Introduction!$S$121:$U$121</c:f>
              <c:strCache>
                <c:ptCount val="3"/>
                <c:pt idx="0">
                  <c:v>1ère année</c:v>
                </c:pt>
                <c:pt idx="1">
                  <c:v>2ème année</c:v>
                </c:pt>
                <c:pt idx="2">
                  <c:v>3ème année</c:v>
                </c:pt>
              </c:strCache>
            </c:strRef>
          </c:cat>
          <c:val>
            <c:numRef>
              <c:f>Introduction!$S$122:$U$122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B1-4BC3-82E4-50066E8F68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0.26924</cdr:x>
      <cdr:y>0.45933</cdr:y>
    </cdr:from>
    <cdr:to>
      <cdr:x>0.3731</cdr:x>
      <cdr:y>0.51046</cdr:y>
    </cdr:to>
    <cdr:sp macro="" textlink="">
      <cdr:nvSpPr>
        <cdr:cNvPr id="17" name="ZoneTexte 1"/>
        <cdr:cNvSpPr txBox="1"/>
      </cdr:nvSpPr>
      <cdr:spPr>
        <a:xfrm xmlns:a="http://schemas.openxmlformats.org/drawingml/2006/main">
          <a:off x="2571006" y="1918159"/>
          <a:ext cx="991769" cy="21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/>
            <a:t> 494</a:t>
          </a:r>
        </a:p>
      </cdr:txBody>
    </cdr:sp>
  </cdr:relSizeAnchor>
  <cdr:relSizeAnchor xmlns:cdr="http://schemas.openxmlformats.org/drawingml/2006/chartDrawing">
    <cdr:from>
      <cdr:x>0.18255</cdr:x>
      <cdr:y>0.4502</cdr:y>
    </cdr:from>
    <cdr:to>
      <cdr:x>0.33785</cdr:x>
      <cdr:y>0.50386</cdr:y>
    </cdr:to>
    <cdr:sp macro="" textlink="">
      <cdr:nvSpPr>
        <cdr:cNvPr id="18" name="ZoneTexte 1"/>
        <cdr:cNvSpPr txBox="1"/>
      </cdr:nvSpPr>
      <cdr:spPr>
        <a:xfrm xmlns:a="http://schemas.openxmlformats.org/drawingml/2006/main">
          <a:off x="1743146" y="1880058"/>
          <a:ext cx="1482974" cy="224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100" baseline="0"/>
            <a:t> </a:t>
          </a:r>
          <a:r>
            <a:rPr lang="fr-CH" sz="1400" b="1" baseline="0"/>
            <a:t>477</a:t>
          </a:r>
        </a:p>
      </cdr:txBody>
    </cdr:sp>
  </cdr:relSizeAnchor>
  <cdr:relSizeAnchor xmlns:cdr="http://schemas.openxmlformats.org/drawingml/2006/chartDrawing">
    <cdr:from>
      <cdr:x>0.46725</cdr:x>
      <cdr:y>0.3846</cdr:y>
    </cdr:from>
    <cdr:to>
      <cdr:x>0.56886</cdr:x>
      <cdr:y>0.4369</cdr:y>
    </cdr:to>
    <cdr:sp macro="" textlink="">
      <cdr:nvSpPr>
        <cdr:cNvPr id="19" name="ZoneTexte 1"/>
        <cdr:cNvSpPr txBox="1"/>
      </cdr:nvSpPr>
      <cdr:spPr>
        <a:xfrm xmlns:a="http://schemas.openxmlformats.org/drawingml/2006/main">
          <a:off x="4461829" y="1606107"/>
          <a:ext cx="970283" cy="218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613</a:t>
          </a:r>
        </a:p>
      </cdr:txBody>
    </cdr:sp>
  </cdr:relSizeAnchor>
  <cdr:relSizeAnchor xmlns:cdr="http://schemas.openxmlformats.org/drawingml/2006/chartDrawing">
    <cdr:from>
      <cdr:x>0.07805</cdr:x>
      <cdr:y>0.48412</cdr:y>
    </cdr:from>
    <cdr:to>
      <cdr:x>0.17883</cdr:x>
      <cdr:y>0.53619</cdr:y>
    </cdr:to>
    <cdr:sp macro="" textlink="">
      <cdr:nvSpPr>
        <cdr:cNvPr id="20" name="ZoneTexte 1"/>
        <cdr:cNvSpPr txBox="1"/>
      </cdr:nvSpPr>
      <cdr:spPr>
        <a:xfrm xmlns:a="http://schemas.openxmlformats.org/drawingml/2006/main">
          <a:off x="745310" y="2021714"/>
          <a:ext cx="962358" cy="217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435</a:t>
          </a:r>
        </a:p>
      </cdr:txBody>
    </cdr:sp>
  </cdr:relSizeAnchor>
  <cdr:relSizeAnchor xmlns:cdr="http://schemas.openxmlformats.org/drawingml/2006/chartDrawing">
    <cdr:from>
      <cdr:x>0.3358</cdr:x>
      <cdr:y>0.38605</cdr:y>
    </cdr:from>
    <cdr:to>
      <cdr:x>0.44171</cdr:x>
      <cdr:y>0.43718</cdr:y>
    </cdr:to>
    <cdr:sp macro="" textlink="">
      <cdr:nvSpPr>
        <cdr:cNvPr id="22" name="ZoneTexte 1"/>
        <cdr:cNvSpPr txBox="1"/>
      </cdr:nvSpPr>
      <cdr:spPr>
        <a:xfrm xmlns:a="http://schemas.openxmlformats.org/drawingml/2006/main">
          <a:off x="3206548" y="1612174"/>
          <a:ext cx="1011345" cy="213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/>
            <a:t> 579</a:t>
          </a:r>
        </a:p>
      </cdr:txBody>
    </cdr:sp>
  </cdr:relSizeAnchor>
  <cdr:relSizeAnchor xmlns:cdr="http://schemas.openxmlformats.org/drawingml/2006/chartDrawing">
    <cdr:from>
      <cdr:x>0.39751</cdr:x>
      <cdr:y>0.39053</cdr:y>
    </cdr:from>
    <cdr:to>
      <cdr:x>0.50343</cdr:x>
      <cdr:y>0.44166</cdr:y>
    </cdr:to>
    <cdr:sp macro="" textlink="">
      <cdr:nvSpPr>
        <cdr:cNvPr id="23" name="ZoneTexte 1"/>
        <cdr:cNvSpPr txBox="1"/>
      </cdr:nvSpPr>
      <cdr:spPr>
        <a:xfrm xmlns:a="http://schemas.openxmlformats.org/drawingml/2006/main">
          <a:off x="3795873" y="1630855"/>
          <a:ext cx="1011439" cy="213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/>
            <a:t> 598</a:t>
          </a:r>
        </a:p>
      </cdr:txBody>
    </cdr:sp>
  </cdr:relSizeAnchor>
  <cdr:relSizeAnchor xmlns:cdr="http://schemas.openxmlformats.org/drawingml/2006/chartDrawing">
    <cdr:from>
      <cdr:x>0.14631</cdr:x>
      <cdr:y>0.4665</cdr:y>
    </cdr:from>
    <cdr:to>
      <cdr:x>0.24792</cdr:x>
      <cdr:y>0.5188</cdr:y>
    </cdr:to>
    <cdr:sp macro="" textlink="">
      <cdr:nvSpPr>
        <cdr:cNvPr id="10" name="ZoneTexte 1"/>
        <cdr:cNvSpPr txBox="1"/>
      </cdr:nvSpPr>
      <cdr:spPr>
        <a:xfrm xmlns:a="http://schemas.openxmlformats.org/drawingml/2006/main">
          <a:off x="1397085" y="1948101"/>
          <a:ext cx="970283" cy="218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463</a:t>
          </a:r>
        </a:p>
      </cdr:txBody>
    </cdr:sp>
  </cdr:relSizeAnchor>
  <cdr:relSizeAnchor xmlns:cdr="http://schemas.openxmlformats.org/drawingml/2006/chartDrawing">
    <cdr:from>
      <cdr:x>0.5297</cdr:x>
      <cdr:y>0.35962</cdr:y>
    </cdr:from>
    <cdr:to>
      <cdr:x>0.63131</cdr:x>
      <cdr:y>0.41192</cdr:y>
    </cdr:to>
    <cdr:sp macro="" textlink="">
      <cdr:nvSpPr>
        <cdr:cNvPr id="9" name="ZoneTexte 1"/>
        <cdr:cNvSpPr txBox="1"/>
      </cdr:nvSpPr>
      <cdr:spPr>
        <a:xfrm xmlns:a="http://schemas.openxmlformats.org/drawingml/2006/main">
          <a:off x="5058171" y="1501802"/>
          <a:ext cx="970284" cy="218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652</a:t>
          </a:r>
        </a:p>
      </cdr:txBody>
    </cdr:sp>
  </cdr:relSizeAnchor>
  <cdr:relSizeAnchor xmlns:cdr="http://schemas.openxmlformats.org/drawingml/2006/chartDrawing">
    <cdr:from>
      <cdr:x>0.59155</cdr:x>
      <cdr:y>0.30514</cdr:y>
    </cdr:from>
    <cdr:to>
      <cdr:x>0.69316</cdr:x>
      <cdr:y>0.35744</cdr:y>
    </cdr:to>
    <cdr:sp macro="" textlink="">
      <cdr:nvSpPr>
        <cdr:cNvPr id="12" name="ZoneTexte 1"/>
        <cdr:cNvSpPr txBox="1"/>
      </cdr:nvSpPr>
      <cdr:spPr>
        <a:xfrm xmlns:a="http://schemas.openxmlformats.org/drawingml/2006/main">
          <a:off x="5648786" y="1274272"/>
          <a:ext cx="970284" cy="218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/>
            <a:t>715</a:t>
          </a:r>
        </a:p>
      </cdr:txBody>
    </cdr:sp>
  </cdr:relSizeAnchor>
  <cdr:relSizeAnchor xmlns:cdr="http://schemas.openxmlformats.org/drawingml/2006/chartDrawing">
    <cdr:from>
      <cdr:x>0.65519</cdr:x>
      <cdr:y>0.30571</cdr:y>
    </cdr:from>
    <cdr:to>
      <cdr:x>0.7568</cdr:x>
      <cdr:y>0.35801</cdr:y>
    </cdr:to>
    <cdr:sp macro="" textlink="">
      <cdr:nvSpPr>
        <cdr:cNvPr id="11" name="ZoneTexte 1"/>
        <cdr:cNvSpPr txBox="1"/>
      </cdr:nvSpPr>
      <cdr:spPr>
        <a:xfrm xmlns:a="http://schemas.openxmlformats.org/drawingml/2006/main">
          <a:off x="6256446" y="1276654"/>
          <a:ext cx="970283" cy="218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 dirty="0"/>
            <a:t>741</a:t>
          </a:r>
        </a:p>
      </cdr:txBody>
    </cdr:sp>
  </cdr:relSizeAnchor>
  <cdr:relSizeAnchor xmlns:cdr="http://schemas.openxmlformats.org/drawingml/2006/chartDrawing">
    <cdr:from>
      <cdr:x>0.77802</cdr:x>
      <cdr:y>0.30289</cdr:y>
    </cdr:from>
    <cdr:to>
      <cdr:x>0.87963</cdr:x>
      <cdr:y>0.35519</cdr:y>
    </cdr:to>
    <cdr:sp macro="" textlink="">
      <cdr:nvSpPr>
        <cdr:cNvPr id="13" name="ZoneTexte 1">
          <a:extLst xmlns:a="http://schemas.openxmlformats.org/drawingml/2006/main">
            <a:ext uri="{FF2B5EF4-FFF2-40B4-BE49-F238E27FC236}">
              <a16:creationId xmlns:a16="http://schemas.microsoft.com/office/drawing/2014/main" id="{E538CF80-2BD9-43DD-9092-05596B0B4280}"/>
            </a:ext>
          </a:extLst>
        </cdr:cNvPr>
        <cdr:cNvSpPr txBox="1"/>
      </cdr:nvSpPr>
      <cdr:spPr>
        <a:xfrm xmlns:a="http://schemas.openxmlformats.org/drawingml/2006/main">
          <a:off x="6750496" y="1134070"/>
          <a:ext cx="881615" cy="1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 dirty="0"/>
            <a:t>714</a:t>
          </a:r>
        </a:p>
      </cdr:txBody>
    </cdr:sp>
  </cdr:relSizeAnchor>
  <cdr:relSizeAnchor xmlns:cdr="http://schemas.openxmlformats.org/drawingml/2006/chartDrawing">
    <cdr:from>
      <cdr:x>0.71163</cdr:x>
      <cdr:y>0.30289</cdr:y>
    </cdr:from>
    <cdr:to>
      <cdr:x>0.81324</cdr:x>
      <cdr:y>0.35519</cdr:y>
    </cdr:to>
    <cdr:sp macro="" textlink="">
      <cdr:nvSpPr>
        <cdr:cNvPr id="14" name="ZoneTexte 1">
          <a:extLst xmlns:a="http://schemas.openxmlformats.org/drawingml/2006/main">
            <a:ext uri="{FF2B5EF4-FFF2-40B4-BE49-F238E27FC236}">
              <a16:creationId xmlns:a16="http://schemas.microsoft.com/office/drawing/2014/main" id="{E538CF80-2BD9-43DD-9092-05596B0B4280}"/>
            </a:ext>
          </a:extLst>
        </cdr:cNvPr>
        <cdr:cNvSpPr txBox="1"/>
      </cdr:nvSpPr>
      <cdr:spPr>
        <a:xfrm xmlns:a="http://schemas.openxmlformats.org/drawingml/2006/main">
          <a:off x="6174432" y="1134070"/>
          <a:ext cx="881615" cy="1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 dirty="0"/>
            <a:t>715</a:t>
          </a:r>
        </a:p>
      </cdr:txBody>
    </cdr:sp>
  </cdr:relSizeAnchor>
  <cdr:relSizeAnchor xmlns:cdr="http://schemas.openxmlformats.org/drawingml/2006/chartDrawing">
    <cdr:from>
      <cdr:x>0.84442</cdr:x>
      <cdr:y>0.30289</cdr:y>
    </cdr:from>
    <cdr:to>
      <cdr:x>0.94603</cdr:x>
      <cdr:y>0.35519</cdr:y>
    </cdr:to>
    <cdr:sp macro="" textlink="">
      <cdr:nvSpPr>
        <cdr:cNvPr id="15" name="ZoneTexte 1">
          <a:extLst xmlns:a="http://schemas.openxmlformats.org/drawingml/2006/main">
            <a:ext uri="{FF2B5EF4-FFF2-40B4-BE49-F238E27FC236}">
              <a16:creationId xmlns:a16="http://schemas.microsoft.com/office/drawing/2014/main" id="{E538CF80-2BD9-43DD-9092-05596B0B4280}"/>
            </a:ext>
          </a:extLst>
        </cdr:cNvPr>
        <cdr:cNvSpPr txBox="1"/>
      </cdr:nvSpPr>
      <cdr:spPr>
        <a:xfrm xmlns:a="http://schemas.openxmlformats.org/drawingml/2006/main">
          <a:off x="7326560" y="1134070"/>
          <a:ext cx="881615" cy="1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baseline="0" dirty="0"/>
            <a:t>783</a:t>
          </a:r>
        </a:p>
      </cdr:txBody>
    </cdr:sp>
  </cdr:relSizeAnchor>
  <cdr:relSizeAnchor xmlns:cdr="http://schemas.openxmlformats.org/drawingml/2006/chartDrawing">
    <cdr:from>
      <cdr:x>0.89839</cdr:x>
      <cdr:y>0.18878</cdr:y>
    </cdr:from>
    <cdr:to>
      <cdr:x>1</cdr:x>
      <cdr:y>0.24108</cdr:y>
    </cdr:to>
    <cdr:sp macro="" textlink="">
      <cdr:nvSpPr>
        <cdr:cNvPr id="16" name="ZoneTexte 1">
          <a:extLst xmlns:a="http://schemas.openxmlformats.org/drawingml/2006/main">
            <a:ext uri="{FF2B5EF4-FFF2-40B4-BE49-F238E27FC236}">
              <a16:creationId xmlns:a16="http://schemas.microsoft.com/office/drawing/2014/main" id="{E538CF80-2BD9-43DD-9092-05596B0B4280}"/>
            </a:ext>
          </a:extLst>
        </cdr:cNvPr>
        <cdr:cNvSpPr txBox="1"/>
      </cdr:nvSpPr>
      <cdr:spPr>
        <a:xfrm xmlns:a="http://schemas.openxmlformats.org/drawingml/2006/main">
          <a:off x="7794841" y="706813"/>
          <a:ext cx="881615" cy="19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H" sz="1400" b="1" dirty="0"/>
            <a:t>992</a:t>
          </a:r>
          <a:endParaRPr lang="fr-CH" sz="1400" b="1" baseline="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840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1"/>
            <a:ext cx="2949840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749"/>
            <a:ext cx="2949840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49"/>
            <a:ext cx="2949840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800370-3DA0-4CF0-9FFB-22ECF7B3A6D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0872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840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1"/>
            <a:ext cx="2949840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69"/>
            <a:ext cx="5445126" cy="447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/>
              <a:t>Cliquez pour modifier les styles du texte du masque</a:t>
            </a:r>
          </a:p>
          <a:p>
            <a:pPr lvl="1"/>
            <a:r>
              <a:rPr lang="fr-CH" noProof="0"/>
              <a:t>Deuxième niveau</a:t>
            </a:r>
          </a:p>
          <a:p>
            <a:pPr lvl="2"/>
            <a:r>
              <a:rPr lang="fr-CH" noProof="0"/>
              <a:t>Troisième niveau</a:t>
            </a:r>
          </a:p>
          <a:p>
            <a:pPr lvl="3"/>
            <a:r>
              <a:rPr lang="fr-CH" noProof="0"/>
              <a:t>Quatrième niveau</a:t>
            </a:r>
          </a:p>
          <a:p>
            <a:pPr lvl="4"/>
            <a:r>
              <a:rPr lang="fr-CH" noProof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749"/>
            <a:ext cx="2949840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49"/>
            <a:ext cx="2949840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6" rIns="91572" bIns="457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4409AA-BA76-4B54-9C66-90F44B4BE96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5973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4017" indent="-2861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641" indent="-2289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2498" indent="-2289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354" indent="-2289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8211" indent="-2289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6067" indent="-2289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3924" indent="-2289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91780" indent="-22892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433F72-ACCE-4C2D-9AAC-10EF3CC7B2B0}" type="slidenum">
              <a:rPr lang="fr-CH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CH" altLang="fr-F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73637" cy="37290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1C40F-3CC2-40A3-9468-141D5467A352}" type="slidenum">
              <a:rPr lang="fr-CH" smtClean="0"/>
              <a:pPr>
                <a:defRPr/>
              </a:pPr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4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1C40F-3CC2-40A3-9468-141D5467A352}" type="slidenum">
              <a:rPr lang="fr-CH" smtClean="0"/>
              <a:pPr>
                <a:defRPr/>
              </a:pPr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6256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1C40F-3CC2-40A3-9468-141D5467A352}" type="slidenum">
              <a:rPr lang="fr-CH" smtClean="0"/>
              <a:pPr>
                <a:defRPr/>
              </a:pPr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00471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1C40F-3CC2-40A3-9468-141D5467A352}" type="slidenum">
              <a:rPr lang="fr-CH" smtClean="0"/>
              <a:pPr>
                <a:defRPr/>
              </a:pPr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456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068C-B787-4645-9014-91339AF48B4D}" type="slidenum">
              <a:rPr lang="fr-CH" alt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0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22" y="1484784"/>
            <a:ext cx="4135437" cy="48969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9" y="1484784"/>
            <a:ext cx="4137025" cy="48969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47A1-DF10-49A6-9FF2-A791A746D8DB}" type="slidenum">
              <a:rPr lang="fr-CH" alt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8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35744" y="6568901"/>
            <a:ext cx="431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F562-50A8-4F1F-BC85-0D0E109D92B0}" type="slidenum">
              <a:rPr lang="fr-CH" alt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2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3828"/>
            <a:ext cx="7772400" cy="5232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CF979-65C4-4F14-BF2F-F34ED9E21040}" type="datetimeFigureOut">
              <a:rPr lang="fr-CH">
                <a:solidFill>
                  <a:srgbClr val="000000"/>
                </a:solidFill>
              </a:rPr>
              <a:pPr>
                <a:defRPr/>
              </a:pPr>
              <a:t>26.09.2023</a:t>
            </a:fld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1609-1DA3-44A8-B16F-40C142D875AA}" type="slidenum">
              <a:rPr lang="fr-CH" alt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5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7339" y="576549"/>
            <a:ext cx="612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776"/>
            <a:ext cx="8424862" cy="496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pour modifier les styles 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Troisième niveau</a:t>
            </a:r>
          </a:p>
          <a:p>
            <a:pPr lvl="3"/>
            <a:r>
              <a:rPr lang="fr-CH" dirty="0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"/>
            <a:ext cx="9151938" cy="125413"/>
          </a:xfrm>
          <a:prstGeom prst="rect">
            <a:avLst/>
          </a:prstGeom>
          <a:solidFill>
            <a:srgbClr val="E1282B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66"/>
            <a:ext cx="7616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696075"/>
            <a:ext cx="9144002" cy="169879"/>
          </a:xfrm>
          <a:prstGeom prst="rect">
            <a:avLst/>
          </a:prstGeom>
          <a:solidFill>
            <a:srgbClr val="E1282B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0805" y="5805264"/>
            <a:ext cx="701675" cy="6477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496" y="649689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pPr>
              <a:defRPr/>
            </a:pPr>
            <a:fld id="{ADF23BD5-B90E-4E9A-8B50-2718EB2DFBF1}" type="slidenum">
              <a:rPr lang="fr-CH" alt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CH" altLang="en-US">
              <a:solidFill>
                <a:srgbClr val="00000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915872" y="4724400"/>
            <a:ext cx="757750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CH">
              <a:solidFill>
                <a:srgbClr val="00000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 userDrawn="1"/>
        </p:nvSpPr>
        <p:spPr bwMode="auto">
          <a:xfrm>
            <a:off x="915872" y="5229225"/>
            <a:ext cx="757750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CH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96" y="404813"/>
            <a:ext cx="1662801" cy="86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9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8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E1282B"/>
          </a:solidFill>
          <a:latin typeface="+mn-lt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9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psc.ch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EPSC été (14) (Copie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84784"/>
            <a:ext cx="5903912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1078081" y="5171131"/>
            <a:ext cx="741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fr-CH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Formateurs en entreprise GEI - EEI</a:t>
            </a:r>
            <a:br>
              <a:rPr lang="fr-CH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CH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 septembre 2023 – 17h00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1907704" y="764704"/>
            <a:ext cx="61551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sz="3200" b="1" i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6666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/>
              </a:rPr>
              <a:t>Bienvenue à l’EPASC</a:t>
            </a:r>
            <a:endParaRPr lang="fr-CH" sz="3200" b="1" i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66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060848"/>
            <a:ext cx="8143138" cy="3456310"/>
          </a:xfrm>
        </p:spPr>
        <p:txBody>
          <a:bodyPr/>
          <a:lstStyle/>
          <a:p>
            <a:pPr marL="922337" lvl="2" indent="0" eaLnBrk="1" hangingPunct="1">
              <a:buNone/>
              <a:tabLst>
                <a:tab pos="3856038" algn="l"/>
              </a:tabLst>
            </a:pPr>
            <a:endParaRPr lang="fr-CH" sz="1800" b="1" dirty="0"/>
          </a:p>
          <a:p>
            <a:pPr eaLnBrk="1" hangingPunct="1">
              <a:tabLst>
                <a:tab pos="3856038" algn="l"/>
              </a:tabLst>
            </a:pPr>
            <a:r>
              <a:rPr lang="fr-CH" sz="2400" b="1" dirty="0"/>
              <a:t>Directives de stage </a:t>
            </a:r>
            <a:r>
              <a:rPr lang="fr-CH" sz="2400" dirty="0">
                <a:sym typeface="Wingdings" panose="05000000000000000000" pitchFamily="2" charset="2"/>
              </a:rPr>
              <a:t>= </a:t>
            </a:r>
            <a:r>
              <a:rPr lang="fr-CH" sz="2400" b="1" dirty="0">
                <a:sym typeface="Wingdings" panose="05000000000000000000" pitchFamily="2" charset="2"/>
              </a:rPr>
              <a:t>Contrat de stage</a:t>
            </a:r>
          </a:p>
          <a:p>
            <a:pPr marL="0" indent="0" eaLnBrk="1" hangingPunct="1">
              <a:buNone/>
              <a:tabLst>
                <a:tab pos="3856038" algn="l"/>
              </a:tabLst>
            </a:pPr>
            <a:endParaRPr lang="fr-CH" sz="2400" b="1" dirty="0">
              <a:sym typeface="Wingdings" panose="05000000000000000000" pitchFamily="2" charset="2"/>
            </a:endParaRPr>
          </a:p>
          <a:p>
            <a:pPr lvl="1">
              <a:tabLst>
                <a:tab pos="3856038" algn="l"/>
              </a:tabLst>
            </a:pPr>
            <a:r>
              <a:rPr lang="fr-CH" b="1" dirty="0">
                <a:sym typeface="Wingdings" panose="05000000000000000000" pitchFamily="2" charset="2"/>
              </a:rPr>
              <a:t>Assurance accident</a:t>
            </a:r>
          </a:p>
          <a:p>
            <a:pPr lvl="1">
              <a:tabLst>
                <a:tab pos="3856038" algn="l"/>
              </a:tabLst>
            </a:pPr>
            <a:r>
              <a:rPr lang="fr-CH" b="1" dirty="0">
                <a:sym typeface="Wingdings" panose="05000000000000000000" pitchFamily="2" charset="2"/>
              </a:rPr>
              <a:t>Assurance perte de gain</a:t>
            </a:r>
          </a:p>
          <a:p>
            <a:pPr marL="457200" lvl="1" indent="0">
              <a:buNone/>
              <a:tabLst>
                <a:tab pos="3856038" algn="l"/>
              </a:tabLst>
            </a:pPr>
            <a:r>
              <a:rPr lang="fr-CH" b="1" dirty="0">
                <a:solidFill>
                  <a:schemeClr val="tx1"/>
                </a:solidFill>
                <a:sym typeface="Wingdings" panose="05000000000000000000" pitchFamily="2" charset="2"/>
              </a:rPr>
              <a:t>	 Entreprise</a:t>
            </a:r>
          </a:p>
          <a:p>
            <a:pPr lvl="1">
              <a:tabLst>
                <a:tab pos="3856038" algn="l"/>
              </a:tabLst>
            </a:pPr>
            <a:endParaRPr lang="fr-CH" b="1" dirty="0">
              <a:sym typeface="Wingdings" panose="05000000000000000000" pitchFamily="2" charset="2"/>
            </a:endParaRPr>
          </a:p>
          <a:p>
            <a:pPr lvl="1">
              <a:tabLst>
                <a:tab pos="3856038" algn="l"/>
              </a:tabLst>
            </a:pPr>
            <a:r>
              <a:rPr lang="fr-CH" b="1" dirty="0">
                <a:sym typeface="Wingdings" panose="05000000000000000000" pitchFamily="2" charset="2"/>
              </a:rPr>
              <a:t>Pas de complaisance = Rupture de contrat possible</a:t>
            </a:r>
          </a:p>
          <a:p>
            <a:pPr lvl="1">
              <a:tabLst>
                <a:tab pos="3856038" algn="l"/>
              </a:tabLst>
            </a:pPr>
            <a:endParaRPr lang="fr-CH" b="1" dirty="0">
              <a:sym typeface="Wingdings" panose="05000000000000000000" pitchFamily="2" charset="2"/>
            </a:endParaRPr>
          </a:p>
          <a:p>
            <a:pPr lvl="1">
              <a:tabLst>
                <a:tab pos="3856038" algn="l"/>
              </a:tabLst>
            </a:pPr>
            <a:endParaRPr lang="fr-CH" b="1" dirty="0">
              <a:sym typeface="Wingdings" panose="05000000000000000000" pitchFamily="2" charset="2"/>
            </a:endParaRPr>
          </a:p>
          <a:p>
            <a:pPr lvl="1">
              <a:tabLst>
                <a:tab pos="3856038" algn="l"/>
              </a:tabLst>
            </a:pPr>
            <a:endParaRPr lang="fr-CH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Formation : Ecole et stages </a:t>
            </a:r>
          </a:p>
        </p:txBody>
      </p:sp>
    </p:spTree>
    <p:extLst>
      <p:ext uri="{BB962C8B-B14F-4D97-AF65-F5344CB8AC3E}">
        <p14:creationId xmlns:p14="http://schemas.microsoft.com/office/powerpoint/2010/main" val="26313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561263" cy="3816350"/>
          </a:xfrm>
        </p:spPr>
        <p:txBody>
          <a:bodyPr/>
          <a:lstStyle/>
          <a:p>
            <a:pPr eaLnBrk="1" hangingPunct="1">
              <a:tabLst>
                <a:tab pos="3856038" algn="l"/>
              </a:tabLst>
            </a:pPr>
            <a:r>
              <a:rPr lang="fr-CH" sz="2400" dirty="0"/>
              <a:t>Périodes de stages : </a:t>
            </a:r>
          </a:p>
          <a:p>
            <a:pPr lvl="1" eaLnBrk="1" hangingPunct="1">
              <a:tabLst>
                <a:tab pos="3856038" algn="l"/>
              </a:tabLst>
            </a:pPr>
            <a:r>
              <a:rPr lang="fr-CH" sz="1800" dirty="0">
                <a:solidFill>
                  <a:srgbClr val="6666FF"/>
                </a:solidFill>
              </a:rPr>
              <a:t>01 août 2023 au 31 janvier 2024</a:t>
            </a:r>
          </a:p>
          <a:p>
            <a:pPr lvl="1" eaLnBrk="1" hangingPunct="1">
              <a:tabLst>
                <a:tab pos="3856038" algn="l"/>
              </a:tabLst>
            </a:pPr>
            <a:r>
              <a:rPr lang="fr-CH" sz="1800" dirty="0">
                <a:solidFill>
                  <a:srgbClr val="6666FF"/>
                </a:solidFill>
              </a:rPr>
              <a:t>01 février 2024 au 31 juillet 2024</a:t>
            </a:r>
          </a:p>
          <a:p>
            <a:pPr lvl="2" eaLnBrk="1" hangingPunct="1">
              <a:tabLst>
                <a:tab pos="3856038" algn="l"/>
              </a:tabLst>
            </a:pPr>
            <a:r>
              <a:rPr lang="fr-CH" sz="1800" dirty="0"/>
              <a:t>Horaire de travail : SECO (vacances au pro rata </a:t>
            </a:r>
            <a:r>
              <a:rPr lang="fr-CH" sz="1800" dirty="0" err="1"/>
              <a:t>temporis</a:t>
            </a:r>
            <a:r>
              <a:rPr lang="fr-CH" sz="1800" dirty="0"/>
              <a:t>)</a:t>
            </a:r>
          </a:p>
          <a:p>
            <a:pPr lvl="2" eaLnBrk="1" hangingPunct="1">
              <a:tabLst>
                <a:tab pos="3856038" algn="l"/>
              </a:tabLst>
            </a:pPr>
            <a:r>
              <a:rPr lang="fr-CH" sz="1800" dirty="0"/>
              <a:t>jour de cours considéré comme jour de travail </a:t>
            </a:r>
          </a:p>
          <a:p>
            <a:pPr lvl="2" eaLnBrk="1" hangingPunct="1">
              <a:tabLst>
                <a:tab pos="3856038" algn="l"/>
              </a:tabLst>
            </a:pPr>
            <a:r>
              <a:rPr lang="fr-CH" sz="1800" dirty="0"/>
              <a:t>Annonce des absences au référent de stage – </a:t>
            </a:r>
            <a:r>
              <a:rPr lang="fr-CH" sz="1800" b="1" dirty="0"/>
              <a:t>Important</a:t>
            </a:r>
          </a:p>
          <a:p>
            <a:pPr lvl="2" eaLnBrk="1" hangingPunct="1">
              <a:tabLst>
                <a:tab pos="3856038" algn="l"/>
              </a:tabLst>
            </a:pPr>
            <a:endParaRPr lang="fr-CH" sz="1800" b="1" dirty="0"/>
          </a:p>
          <a:p>
            <a:pPr eaLnBrk="1" hangingPunct="1">
              <a:tabLst>
                <a:tab pos="3856038" algn="l"/>
              </a:tabLst>
            </a:pPr>
            <a:r>
              <a:rPr lang="fr-CH" sz="2400" b="1" dirty="0"/>
              <a:t>Indemnités de stage </a:t>
            </a:r>
            <a:r>
              <a:rPr lang="fr-CH" sz="2400" dirty="0">
                <a:sym typeface="Wingdings" panose="05000000000000000000" pitchFamily="2" charset="2"/>
              </a:rPr>
              <a:t> </a:t>
            </a:r>
            <a:r>
              <a:rPr lang="fr-CH" sz="1800" dirty="0">
                <a:sym typeface="Wingdings" panose="05000000000000000000" pitchFamily="2" charset="2"/>
              </a:rPr>
              <a:t>Rémunération par l’entreprise</a:t>
            </a:r>
            <a:endParaRPr lang="fr-CH" sz="1800" dirty="0"/>
          </a:p>
          <a:p>
            <a:pPr lvl="2" eaLnBrk="1" hangingPunct="1">
              <a:tabLst>
                <a:tab pos="5113338" algn="l"/>
              </a:tabLst>
            </a:pPr>
            <a:r>
              <a:rPr lang="fr-CH" sz="2100" dirty="0"/>
              <a:t>400.- brut /mois Stage I</a:t>
            </a:r>
            <a:endParaRPr lang="fr-CH" sz="2100" b="1" dirty="0">
              <a:solidFill>
                <a:srgbClr val="6666FF"/>
              </a:solidFill>
            </a:endParaRPr>
          </a:p>
          <a:p>
            <a:pPr lvl="2" eaLnBrk="1" hangingPunct="1">
              <a:tabLst>
                <a:tab pos="5113338" algn="l"/>
              </a:tabLst>
            </a:pPr>
            <a:r>
              <a:rPr lang="fr-CH" sz="2100" dirty="0"/>
              <a:t>800.- brut / mois Stage II &amp; III</a:t>
            </a:r>
            <a:endParaRPr lang="fr-CH" sz="2100" b="1" dirty="0">
              <a:solidFill>
                <a:srgbClr val="6666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Formation : Ecole et stages </a:t>
            </a:r>
          </a:p>
        </p:txBody>
      </p:sp>
    </p:spTree>
    <p:extLst>
      <p:ext uri="{BB962C8B-B14F-4D97-AF65-F5344CB8AC3E}">
        <p14:creationId xmlns:p14="http://schemas.microsoft.com/office/powerpoint/2010/main" val="275701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060848"/>
            <a:ext cx="7561263" cy="3456310"/>
          </a:xfrm>
        </p:spPr>
        <p:txBody>
          <a:bodyPr/>
          <a:lstStyle/>
          <a:p>
            <a:pPr marL="922337" lvl="2" indent="0" eaLnBrk="1" hangingPunct="1">
              <a:buNone/>
              <a:tabLst>
                <a:tab pos="3856038" algn="l"/>
              </a:tabLst>
            </a:pPr>
            <a:endParaRPr lang="fr-CH" sz="1800" b="1" dirty="0"/>
          </a:p>
          <a:p>
            <a:pPr eaLnBrk="1" hangingPunct="1">
              <a:tabLst>
                <a:tab pos="3856038" algn="l"/>
              </a:tabLst>
            </a:pPr>
            <a:r>
              <a:rPr lang="fr-CH" sz="2400" b="1" dirty="0"/>
              <a:t>Enquête sur la disponibilité</a:t>
            </a:r>
            <a:endParaRPr lang="fr-CH" sz="2400" b="1" dirty="0">
              <a:sym typeface="Wingdings" panose="05000000000000000000" pitchFamily="2" charset="2"/>
            </a:endParaRPr>
          </a:p>
          <a:p>
            <a:pPr lvl="1">
              <a:tabLst>
                <a:tab pos="3856038" algn="l"/>
              </a:tabLst>
            </a:pPr>
            <a:r>
              <a:rPr lang="fr-CH" b="1" dirty="0">
                <a:sym typeface="Wingdings" panose="05000000000000000000" pitchFamily="2" charset="2"/>
              </a:rPr>
              <a:t>Engagement des stagiaires pour 2024</a:t>
            </a:r>
          </a:p>
          <a:p>
            <a:pPr lvl="1">
              <a:tabLst>
                <a:tab pos="3856038" algn="l"/>
              </a:tabLst>
            </a:pPr>
            <a:r>
              <a:rPr lang="fr-CH" b="1" dirty="0">
                <a:sym typeface="Wingdings" panose="05000000000000000000" pitchFamily="2" charset="2"/>
              </a:rPr>
              <a:t>Parviendra aux entreprises fin octobre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Formation : Ecole et stages </a:t>
            </a:r>
          </a:p>
        </p:txBody>
      </p:sp>
    </p:spTree>
    <p:extLst>
      <p:ext uri="{BB962C8B-B14F-4D97-AF65-F5344CB8AC3E}">
        <p14:creationId xmlns:p14="http://schemas.microsoft.com/office/powerpoint/2010/main" val="828914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Suivi pratique des apprentis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844824"/>
            <a:ext cx="8424862" cy="3888432"/>
          </a:xfrm>
        </p:spPr>
        <p:txBody>
          <a:bodyPr/>
          <a:lstStyle/>
          <a:p>
            <a:pPr defTabSz="633413">
              <a:tabLst>
                <a:tab pos="2514600" algn="l"/>
                <a:tab pos="2871788" algn="l"/>
              </a:tabLst>
            </a:pPr>
            <a:r>
              <a:rPr lang="fr-CH" sz="2600" b="1" dirty="0"/>
              <a:t>L’entreprise formatrice est responsable de la formation</a:t>
            </a:r>
            <a:r>
              <a:rPr lang="fr-CH" sz="2600" dirty="0"/>
              <a:t>	</a:t>
            </a:r>
          </a:p>
          <a:p>
            <a:pPr lvl="1" defTabSz="633413">
              <a:tabLst>
                <a:tab pos="2514600" algn="l"/>
                <a:tab pos="2871788" algn="l"/>
              </a:tabLst>
            </a:pPr>
            <a:r>
              <a:rPr lang="fr-CH" dirty="0">
                <a:solidFill>
                  <a:schemeClr val="tx1"/>
                </a:solidFill>
              </a:rPr>
              <a:t>Avoir un bon suivi de l’apprenti</a:t>
            </a:r>
          </a:p>
          <a:p>
            <a:pPr lvl="1" defTabSz="633413">
              <a:tabLst>
                <a:tab pos="2514600" algn="l"/>
                <a:tab pos="2871788" algn="l"/>
              </a:tabLst>
            </a:pPr>
            <a:r>
              <a:rPr lang="fr-CH" dirty="0">
                <a:solidFill>
                  <a:schemeClr val="tx1"/>
                </a:solidFill>
              </a:rPr>
              <a:t>Les FEE rencontrent régulièrement n’apprenti</a:t>
            </a:r>
          </a:p>
          <a:p>
            <a:pPr lvl="1" defTabSz="633413">
              <a:tabLst>
                <a:tab pos="2514600" algn="l"/>
                <a:tab pos="2871788" algn="l"/>
              </a:tabLst>
            </a:pPr>
            <a:r>
              <a:rPr lang="fr-CH" sz="2200" dirty="0">
                <a:solidFill>
                  <a:schemeClr val="tx1"/>
                </a:solidFill>
              </a:rPr>
              <a:t>Attention aux exi</a:t>
            </a:r>
            <a:r>
              <a:rPr lang="fr-CH" dirty="0">
                <a:solidFill>
                  <a:schemeClr val="tx1"/>
                </a:solidFill>
              </a:rPr>
              <a:t>gences qui ne sont pas toujours les mêmes en terme d’objectif évaluateur</a:t>
            </a:r>
          </a:p>
          <a:p>
            <a:pPr lvl="1" defTabSz="633413">
              <a:tabLst>
                <a:tab pos="2514600" algn="l"/>
                <a:tab pos="2871788" algn="l"/>
              </a:tabLst>
            </a:pPr>
            <a:r>
              <a:rPr lang="fr-CH" dirty="0">
                <a:solidFill>
                  <a:schemeClr val="tx1"/>
                </a:solidFill>
              </a:rPr>
              <a:t>Être attentif également au «savoir-être» de l’apprenti</a:t>
            </a:r>
          </a:p>
          <a:p>
            <a:pPr marL="922337" lvl="2" indent="0" defTabSz="633413">
              <a:buNone/>
              <a:tabLst>
                <a:tab pos="2514600" algn="l"/>
                <a:tab pos="2871788" algn="l"/>
              </a:tabLst>
            </a:pPr>
            <a:r>
              <a:rPr lang="fr-CH" dirty="0"/>
              <a:t>(est-ce que j’engagerai ce jeune ?)</a:t>
            </a:r>
          </a:p>
        </p:txBody>
      </p:sp>
    </p:spTree>
    <p:extLst>
      <p:ext uri="{BB962C8B-B14F-4D97-AF65-F5344CB8AC3E}">
        <p14:creationId xmlns:p14="http://schemas.microsoft.com/office/powerpoint/2010/main" val="323135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Informations stages </a:t>
            </a:r>
            <a:r>
              <a:rPr lang="fr-CH" b="1" dirty="0"/>
              <a:t>GEI - EEI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844824"/>
            <a:ext cx="8424862" cy="3888432"/>
          </a:xfrm>
        </p:spPr>
        <p:txBody>
          <a:bodyPr/>
          <a:lstStyle/>
          <a:p>
            <a:pPr defTabSz="633413">
              <a:tabLst>
                <a:tab pos="2514600" algn="l"/>
                <a:tab pos="2871788" algn="l"/>
              </a:tabLst>
            </a:pPr>
            <a:r>
              <a:rPr lang="fr-CH" sz="2600" b="1" dirty="0"/>
              <a:t>2</a:t>
            </a:r>
            <a:r>
              <a:rPr lang="fr-CH" sz="2600" b="1" baseline="30000" dirty="0"/>
              <a:t>ème</a:t>
            </a:r>
            <a:r>
              <a:rPr lang="fr-CH" sz="2600" b="1" dirty="0"/>
              <a:t> année</a:t>
            </a:r>
            <a:r>
              <a:rPr lang="fr-CH" sz="2600" dirty="0"/>
              <a:t> </a:t>
            </a:r>
            <a:r>
              <a:rPr lang="fr-CH" sz="2600" b="1" dirty="0"/>
              <a:t>et 3</a:t>
            </a:r>
            <a:r>
              <a:rPr lang="fr-CH" sz="2600" b="1" baseline="30000" dirty="0"/>
              <a:t>ème</a:t>
            </a:r>
            <a:r>
              <a:rPr lang="fr-CH" sz="2600" b="1" dirty="0"/>
              <a:t> année PLT</a:t>
            </a:r>
            <a:r>
              <a:rPr lang="fr-CH" sz="2600" dirty="0"/>
              <a:t>	</a:t>
            </a:r>
          </a:p>
          <a:p>
            <a:pPr lvl="1" defTabSz="633413">
              <a:tabLst>
                <a:tab pos="2514600" algn="l"/>
                <a:tab pos="2871788" algn="l"/>
              </a:tabLst>
            </a:pPr>
            <a:r>
              <a:rPr lang="fr-CH" dirty="0">
                <a:solidFill>
                  <a:schemeClr val="tx1"/>
                </a:solidFill>
              </a:rPr>
              <a:t>Document à présenter :</a:t>
            </a:r>
          </a:p>
          <a:p>
            <a:pPr marL="922337" lvl="2" indent="0" defTabSz="633413">
              <a:buNone/>
              <a:tabLst>
                <a:tab pos="2514600" algn="l"/>
                <a:tab pos="2871788" algn="l"/>
              </a:tabLst>
            </a:pPr>
            <a:endParaRPr lang="fr-CH" sz="2200" dirty="0"/>
          </a:p>
          <a:p>
            <a:pPr marL="1168400" lvl="1" indent="-274638" defTabSz="633413">
              <a:tabLst>
                <a:tab pos="2514600" algn="l"/>
                <a:tab pos="2871788" algn="l"/>
              </a:tabLst>
            </a:pPr>
            <a:r>
              <a:rPr lang="fr-CH" dirty="0">
                <a:solidFill>
                  <a:srgbClr val="00C459"/>
                </a:solidFill>
              </a:rPr>
              <a:t>Avant le jour de la visite : </a:t>
            </a:r>
          </a:p>
          <a:p>
            <a:pPr marL="1693862" lvl="3" indent="-342900" defTabSz="633413">
              <a:tabLst>
                <a:tab pos="2514600" algn="l"/>
                <a:tab pos="2871788" algn="l"/>
              </a:tabLst>
            </a:pPr>
            <a:r>
              <a:rPr lang="fr-CH" sz="2000" dirty="0"/>
              <a:t>Rapport de formation est rempli par l’apprenti et le FEE</a:t>
            </a:r>
          </a:p>
          <a:p>
            <a:pPr marL="1350962" lvl="3" indent="0" defTabSz="633413">
              <a:buNone/>
              <a:tabLst>
                <a:tab pos="2514600" algn="l"/>
                <a:tab pos="2871788" algn="l"/>
              </a:tabLst>
            </a:pPr>
            <a:endParaRPr lang="fr-CH" sz="2000" dirty="0"/>
          </a:p>
          <a:p>
            <a:r>
              <a:rPr lang="fr-CH" b="1" dirty="0"/>
              <a:t>Pour les duales</a:t>
            </a:r>
          </a:p>
          <a:p>
            <a:pPr lvl="1"/>
            <a:r>
              <a:rPr lang="fr-CH" dirty="0"/>
              <a:t>Rapport rempli 1x par semestre avec le FEE et classé dans le dossier de l’apprenti</a:t>
            </a:r>
          </a:p>
        </p:txBody>
      </p:sp>
    </p:spTree>
    <p:extLst>
      <p:ext uri="{BB962C8B-B14F-4D97-AF65-F5344CB8AC3E}">
        <p14:creationId xmlns:p14="http://schemas.microsoft.com/office/powerpoint/2010/main" val="1009738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Rapport de formation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852" y="1772816"/>
            <a:ext cx="8424862" cy="341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46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Partenariat école - entreprise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  <a:p>
            <a:r>
              <a:rPr lang="fr-CH" dirty="0"/>
              <a:t>Promotion de la profession</a:t>
            </a:r>
          </a:p>
          <a:p>
            <a:pPr lvl="1"/>
            <a:r>
              <a:rPr lang="fr-CH" dirty="0">
                <a:solidFill>
                  <a:srgbClr val="00B050"/>
                </a:solidFill>
              </a:rPr>
              <a:t>En collaboration avec l’OrTra SSVs</a:t>
            </a:r>
          </a:p>
          <a:p>
            <a:endParaRPr lang="fr-CH" dirty="0"/>
          </a:p>
          <a:p>
            <a:r>
              <a:rPr lang="fr-CH" dirty="0"/>
              <a:t>Liens théorie – pratique DCO5 / GEI3 :</a:t>
            </a:r>
          </a:p>
          <a:p>
            <a:pPr lvl="2"/>
            <a:r>
              <a:rPr lang="fr-CH" dirty="0"/>
              <a:t>Documents de l’entreprise : assurance qualité, culture de l’entreprise, planification interne, menu, statistiques, procédures…</a:t>
            </a:r>
          </a:p>
          <a:p>
            <a:pPr lvl="2"/>
            <a:endParaRPr lang="fr-CH" dirty="0"/>
          </a:p>
          <a:p>
            <a:pPr marL="2286000" lvl="5" indent="0">
              <a:buNone/>
            </a:pPr>
            <a:r>
              <a:rPr lang="fr-CH" i="1" dirty="0"/>
              <a:t>Outils de travail / traités de façon confidentielle</a:t>
            </a:r>
          </a:p>
          <a:p>
            <a:pPr lvl="2"/>
            <a:endParaRPr lang="fr-CH" dirty="0"/>
          </a:p>
        </p:txBody>
      </p:sp>
      <p:sp>
        <p:nvSpPr>
          <p:cNvPr id="4" name="Flèche droite 3"/>
          <p:cNvSpPr/>
          <p:nvPr/>
        </p:nvSpPr>
        <p:spPr>
          <a:xfrm>
            <a:off x="1691680" y="48691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134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Services externes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628800"/>
            <a:ext cx="8424862" cy="4752950"/>
          </a:xfrm>
        </p:spPr>
        <p:txBody>
          <a:bodyPr/>
          <a:lstStyle/>
          <a:p>
            <a:endParaRPr lang="fr-CH" dirty="0"/>
          </a:p>
          <a:p>
            <a:r>
              <a:rPr lang="fr-CH" dirty="0"/>
              <a:t>Pour des apéritifs ou événements spéciaux</a:t>
            </a:r>
          </a:p>
          <a:p>
            <a:pPr lvl="2"/>
            <a:r>
              <a:rPr lang="fr-CH" dirty="0"/>
              <a:t>Inaugurations, fêtes de famille, …</a:t>
            </a:r>
          </a:p>
          <a:p>
            <a:pPr lvl="2"/>
            <a:r>
              <a:rPr lang="fr-CH" dirty="0"/>
              <a:t>Les apprentis de l’EPASC peuvent être engagés</a:t>
            </a:r>
          </a:p>
          <a:p>
            <a:pPr lvl="2"/>
            <a:r>
              <a:rPr lang="fr-CH" dirty="0"/>
              <a:t>Développement de leur rôle professionnel</a:t>
            </a:r>
          </a:p>
          <a:p>
            <a:pPr lvl="2"/>
            <a:r>
              <a:rPr lang="fr-CH" dirty="0"/>
              <a:t>Développement de leurs compétences pratiques</a:t>
            </a:r>
          </a:p>
          <a:p>
            <a:pPr lvl="2"/>
            <a:endParaRPr lang="fr-CH" dirty="0"/>
          </a:p>
          <a:p>
            <a:pPr marL="2286000" lvl="5" indent="0">
              <a:buNone/>
            </a:pPr>
            <a:r>
              <a:rPr lang="fr-CH" b="1" i="1" dirty="0">
                <a:solidFill>
                  <a:srgbClr val="FF0000"/>
                </a:solidFill>
              </a:rPr>
              <a:t>N’hésitez pas à nous contacter</a:t>
            </a:r>
          </a:p>
          <a:p>
            <a:pPr lvl="2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48758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535238" y="712788"/>
            <a:ext cx="513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1979712" y="2060848"/>
            <a:ext cx="5905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CH" sz="3600" b="1" dirty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  ?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74FDE03-187E-4BA8-975E-6E835653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576DCC1-FE33-43E7-A71B-5D43CBA89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752" y="3284984"/>
            <a:ext cx="3844496" cy="23960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7339" y="574495"/>
            <a:ext cx="6121375" cy="523220"/>
          </a:xfrm>
        </p:spPr>
        <p:txBody>
          <a:bodyPr/>
          <a:lstStyle/>
          <a:p>
            <a:r>
              <a:rPr lang="fr-CH" dirty="0"/>
              <a:t>Rentrée 2023-2024</a:t>
            </a:r>
          </a:p>
        </p:txBody>
      </p:sp>
      <p:sp>
        <p:nvSpPr>
          <p:cNvPr id="11" name="ZoneTexte 1">
            <a:extLst>
              <a:ext uri="{FF2B5EF4-FFF2-40B4-BE49-F238E27FC236}">
                <a16:creationId xmlns:a16="http://schemas.microsoft.com/office/drawing/2014/main" id="{57D0EB87-A5D8-4493-B88B-B6E32739748B}"/>
              </a:ext>
            </a:extLst>
          </p:cNvPr>
          <p:cNvSpPr txBox="1"/>
          <p:nvPr/>
        </p:nvSpPr>
        <p:spPr>
          <a:xfrm>
            <a:off x="7524328" y="1916832"/>
            <a:ext cx="929122" cy="217696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 sz="1400" b="1" baseline="0" dirty="0"/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8DA172D0-D985-4CBB-A1B2-E4AF3A7F97B1}"/>
              </a:ext>
            </a:extLst>
          </p:cNvPr>
          <p:cNvSpPr txBox="1"/>
          <p:nvPr/>
        </p:nvSpPr>
        <p:spPr>
          <a:xfrm>
            <a:off x="8516161" y="2204864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CH" sz="900" dirty="0">
                <a:solidFill>
                  <a:schemeClr val="bg1"/>
                </a:solidFill>
              </a:rPr>
              <a:t>89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C92F838-0DB9-4AEE-A20A-F8A80D94B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5282286"/>
            <a:ext cx="2952328" cy="220923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E802F1D6-6127-4CF7-8A33-4259223B4AC6}"/>
              </a:ext>
            </a:extLst>
          </p:cNvPr>
          <p:cNvSpPr txBox="1"/>
          <p:nvPr/>
        </p:nvSpPr>
        <p:spPr>
          <a:xfrm>
            <a:off x="144688" y="5661248"/>
            <a:ext cx="87192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200">
                <a:latin typeface="+mn-lt"/>
              </a:rPr>
              <a:t>NB: les étudiants </a:t>
            </a:r>
            <a:r>
              <a:rPr lang="fr-CH" sz="1200" b="1">
                <a:latin typeface="+mn-lt"/>
              </a:rPr>
              <a:t>des classes d’accueil et d’intégration </a:t>
            </a:r>
            <a:r>
              <a:rPr lang="fr-CH" sz="1200">
                <a:latin typeface="+mn-lt"/>
              </a:rPr>
              <a:t>(SCAI-PAI) – </a:t>
            </a:r>
            <a:r>
              <a:rPr lang="fr-CH" sz="1200" b="1">
                <a:latin typeface="+mn-lt"/>
              </a:rPr>
              <a:t>120 en 2023 </a:t>
            </a:r>
            <a:r>
              <a:rPr lang="fr-CH" sz="1200">
                <a:latin typeface="+mn-lt"/>
              </a:rPr>
              <a:t>–  sont  comptés dans l’effectif des apprentis. Les effectifs totaux de la section service communautaire s’élèvent à </a:t>
            </a:r>
            <a:r>
              <a:rPr lang="fr-CH" sz="1200" b="1">
                <a:latin typeface="+mn-lt"/>
              </a:rPr>
              <a:t>872 personnes dont 141 dans  les classes AMAD.</a:t>
            </a:r>
            <a:endParaRPr lang="fr-CH" sz="1200" b="1" dirty="0">
              <a:latin typeface="+mn-lt"/>
            </a:endParaRP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AB23E720-BC9B-4F69-965D-341DED6AA7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479748"/>
              </p:ext>
            </p:extLst>
          </p:nvPr>
        </p:nvGraphicFramePr>
        <p:xfrm>
          <a:off x="125760" y="1502842"/>
          <a:ext cx="8676456" cy="374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2023 - 2024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E27F0142-9606-4844-8676-D9231700F114}"/>
              </a:ext>
            </a:extLst>
          </p:cNvPr>
          <p:cNvGraphicFramePr>
            <a:graphicFrameLocks/>
          </p:cNvGraphicFramePr>
          <p:nvPr/>
        </p:nvGraphicFramePr>
        <p:xfrm>
          <a:off x="395536" y="1334032"/>
          <a:ext cx="8352928" cy="418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36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2023 - 2024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43CD7921-BDA2-4375-B98B-A57D860F19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021788"/>
              </p:ext>
            </p:extLst>
          </p:nvPr>
        </p:nvGraphicFramePr>
        <p:xfrm>
          <a:off x="1125070" y="1624853"/>
          <a:ext cx="6893859" cy="3608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91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2023 - 2024</a:t>
            </a:r>
            <a:endParaRPr lang="fr-CH" dirty="0">
              <a:solidFill>
                <a:srgbClr val="006633"/>
              </a:solidFill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8B0D33E1-B421-42EA-A3DE-BF8EE68847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6664"/>
              </p:ext>
            </p:extLst>
          </p:nvPr>
        </p:nvGraphicFramePr>
        <p:xfrm>
          <a:off x="1453962" y="1409700"/>
          <a:ext cx="6646429" cy="4323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2023 - 2024</a:t>
            </a:r>
            <a:endParaRPr lang="fr-CH" dirty="0">
              <a:solidFill>
                <a:srgbClr val="006633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EB23FF-7B4B-4021-ADBF-CECE62E4FB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78486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H" altLang="fr-FR" dirty="0"/>
              <a:t>Répartition des apprentis GEI dans la filière</a:t>
            </a:r>
          </a:p>
          <a:p>
            <a:pPr lvl="1">
              <a:lnSpc>
                <a:spcPct val="90000"/>
              </a:lnSpc>
              <a:defRPr/>
            </a:pPr>
            <a:r>
              <a:rPr lang="fr-CH" altLang="fr-FR" sz="2600" dirty="0">
                <a:solidFill>
                  <a:schemeClr val="tx1"/>
                </a:solidFill>
              </a:rPr>
              <a:t>Plein temps :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/>
              <a:t>1</a:t>
            </a:r>
            <a:r>
              <a:rPr lang="fr-CH" altLang="fr-FR" sz="2400" baseline="30000" dirty="0"/>
              <a:t>ère</a:t>
            </a:r>
            <a:r>
              <a:rPr lang="fr-CH" altLang="fr-FR" sz="2400" dirty="0"/>
              <a:t> années :  11 apprentis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>
                <a:solidFill>
                  <a:schemeClr val="tx1"/>
                </a:solidFill>
              </a:rPr>
              <a:t>2</a:t>
            </a:r>
            <a:r>
              <a:rPr lang="fr-CH" altLang="fr-FR" sz="2400" baseline="30000" dirty="0">
                <a:solidFill>
                  <a:schemeClr val="tx1"/>
                </a:solidFill>
              </a:rPr>
              <a:t>ème</a:t>
            </a:r>
            <a:r>
              <a:rPr lang="fr-CH" altLang="fr-FR" sz="2400" dirty="0">
                <a:solidFill>
                  <a:schemeClr val="tx1"/>
                </a:solidFill>
              </a:rPr>
              <a:t> années :   4 apprentis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/>
              <a:t>3</a:t>
            </a:r>
            <a:r>
              <a:rPr lang="fr-CH" altLang="fr-FR" sz="2400" baseline="30000" dirty="0"/>
              <a:t>ème</a:t>
            </a:r>
            <a:r>
              <a:rPr lang="fr-CH" altLang="fr-FR" sz="2400" dirty="0"/>
              <a:t> années :   8 apprentis</a:t>
            </a:r>
            <a:endParaRPr lang="fr-CH" altLang="fr-FR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fr-CH" altLang="fr-FR" sz="2600" dirty="0">
                <a:solidFill>
                  <a:schemeClr val="tx1"/>
                </a:solidFill>
              </a:rPr>
              <a:t>Duales :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/>
              <a:t>1</a:t>
            </a:r>
            <a:r>
              <a:rPr lang="fr-CH" altLang="fr-FR" sz="2400" baseline="30000" dirty="0"/>
              <a:t>ère</a:t>
            </a:r>
            <a:r>
              <a:rPr lang="fr-CH" altLang="fr-FR" sz="2400" dirty="0"/>
              <a:t> années :   12 apprentis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>
                <a:solidFill>
                  <a:schemeClr val="tx1"/>
                </a:solidFill>
              </a:rPr>
              <a:t>2</a:t>
            </a:r>
            <a:r>
              <a:rPr lang="fr-CH" altLang="fr-FR" sz="2400" baseline="30000" dirty="0">
                <a:solidFill>
                  <a:schemeClr val="tx1"/>
                </a:solidFill>
              </a:rPr>
              <a:t>ème</a:t>
            </a:r>
            <a:r>
              <a:rPr lang="fr-CH" altLang="fr-FR" sz="2400" dirty="0">
                <a:solidFill>
                  <a:schemeClr val="tx1"/>
                </a:solidFill>
              </a:rPr>
              <a:t> années :    7 apprentis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/>
              <a:t>3</a:t>
            </a:r>
            <a:r>
              <a:rPr lang="fr-CH" altLang="fr-FR" sz="2400" baseline="30000" dirty="0"/>
              <a:t>ème</a:t>
            </a:r>
            <a:r>
              <a:rPr lang="fr-CH" altLang="fr-FR" sz="2400" dirty="0"/>
              <a:t> années :    9 apprentis</a:t>
            </a:r>
            <a:endParaRPr lang="fr-CH" alt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6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Rentrée 2023 – 2024</a:t>
            </a:r>
            <a:endParaRPr lang="fr-CH" dirty="0">
              <a:solidFill>
                <a:srgbClr val="006633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EB23FF-7B4B-4021-ADBF-CECE62E4FB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78486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H" altLang="fr-FR" dirty="0"/>
              <a:t>Répartition des apprentis EEI dans la filière</a:t>
            </a:r>
          </a:p>
          <a:p>
            <a:pPr lvl="1">
              <a:lnSpc>
                <a:spcPct val="90000"/>
              </a:lnSpc>
              <a:defRPr/>
            </a:pPr>
            <a:r>
              <a:rPr lang="fr-CH" altLang="fr-FR" sz="2600" dirty="0">
                <a:solidFill>
                  <a:schemeClr val="tx1"/>
                </a:solidFill>
              </a:rPr>
              <a:t>Plein temps :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/>
              <a:t>1</a:t>
            </a:r>
            <a:r>
              <a:rPr lang="fr-CH" altLang="fr-FR" sz="2400" baseline="30000" dirty="0"/>
              <a:t>ère</a:t>
            </a:r>
            <a:r>
              <a:rPr lang="fr-CH" altLang="fr-FR" sz="2400" dirty="0"/>
              <a:t> années :  13 apprentis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>
                <a:solidFill>
                  <a:schemeClr val="tx1"/>
                </a:solidFill>
              </a:rPr>
              <a:t>2</a:t>
            </a:r>
            <a:r>
              <a:rPr lang="fr-CH" altLang="fr-FR" sz="2400" baseline="30000" dirty="0">
                <a:solidFill>
                  <a:schemeClr val="tx1"/>
                </a:solidFill>
              </a:rPr>
              <a:t>ème</a:t>
            </a:r>
            <a:r>
              <a:rPr lang="fr-CH" altLang="fr-FR" sz="2400" dirty="0">
                <a:solidFill>
                  <a:schemeClr val="tx1"/>
                </a:solidFill>
              </a:rPr>
              <a:t> années : </a:t>
            </a:r>
            <a:r>
              <a:rPr lang="fr-CH" altLang="fr-FR" sz="2400" dirty="0"/>
              <a:t>11</a:t>
            </a:r>
            <a:r>
              <a:rPr lang="fr-CH" altLang="fr-FR" sz="2400" dirty="0">
                <a:solidFill>
                  <a:schemeClr val="tx1"/>
                </a:solidFill>
              </a:rPr>
              <a:t> apprentis</a:t>
            </a:r>
          </a:p>
          <a:p>
            <a:pPr lvl="1">
              <a:lnSpc>
                <a:spcPct val="90000"/>
              </a:lnSpc>
              <a:defRPr/>
            </a:pPr>
            <a:endParaRPr lang="fr-CH" altLang="fr-FR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fr-CH" altLang="fr-FR" sz="2600" dirty="0">
                <a:solidFill>
                  <a:schemeClr val="tx1"/>
                </a:solidFill>
              </a:rPr>
              <a:t>Duales :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/>
              <a:t>1</a:t>
            </a:r>
            <a:r>
              <a:rPr lang="fr-CH" altLang="fr-FR" sz="2400" baseline="30000" dirty="0"/>
              <a:t>ère</a:t>
            </a:r>
            <a:r>
              <a:rPr lang="fr-CH" altLang="fr-FR" sz="2400" dirty="0"/>
              <a:t> années :    4 apprentis</a:t>
            </a:r>
          </a:p>
          <a:p>
            <a:pPr lvl="2">
              <a:lnSpc>
                <a:spcPct val="90000"/>
              </a:lnSpc>
              <a:defRPr/>
            </a:pPr>
            <a:r>
              <a:rPr lang="fr-CH" altLang="fr-FR" sz="2400" dirty="0">
                <a:solidFill>
                  <a:schemeClr val="tx1"/>
                </a:solidFill>
              </a:rPr>
              <a:t>2</a:t>
            </a:r>
            <a:r>
              <a:rPr lang="fr-CH" altLang="fr-FR" sz="2400" baseline="30000" dirty="0">
                <a:solidFill>
                  <a:schemeClr val="tx1"/>
                </a:solidFill>
              </a:rPr>
              <a:t>ème</a:t>
            </a:r>
            <a:r>
              <a:rPr lang="fr-CH" altLang="fr-FR" sz="2400" dirty="0">
                <a:solidFill>
                  <a:schemeClr val="tx1"/>
                </a:solidFill>
              </a:rPr>
              <a:t> années :   8 apprentis</a:t>
            </a:r>
          </a:p>
        </p:txBody>
      </p:sp>
    </p:spTree>
    <p:extLst>
      <p:ext uri="{BB962C8B-B14F-4D97-AF65-F5344CB8AC3E}">
        <p14:creationId xmlns:p14="http://schemas.microsoft.com/office/powerpoint/2010/main" val="31232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484784"/>
            <a:ext cx="7848600" cy="47525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H" altLang="fr-FR" dirty="0"/>
              <a:t>Carnet de communication </a:t>
            </a:r>
            <a:r>
              <a:rPr lang="fr-CH" altLang="fr-FR" sz="2400" dirty="0"/>
              <a:t>et de formation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2000" dirty="0">
                <a:solidFill>
                  <a:schemeClr val="tx1"/>
                </a:solidFill>
              </a:rPr>
              <a:t>Informations sur les règlements de formation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2000" b="1" dirty="0">
                <a:solidFill>
                  <a:srgbClr val="6666FF"/>
                </a:solidFill>
              </a:rPr>
              <a:t>Notes transmises directement par e-mail au formateur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2000" dirty="0">
                <a:solidFill>
                  <a:schemeClr val="tx1"/>
                </a:solidFill>
              </a:rPr>
              <a:t>Avis d’absence – mesures disciplinaires - </a:t>
            </a:r>
            <a:r>
              <a:rPr lang="fr-CH" altLang="fr-FR" sz="2000" dirty="0">
                <a:solidFill>
                  <a:srgbClr val="FF0000"/>
                </a:solidFill>
              </a:rPr>
              <a:t>Attention aux demandes de congé à ne pas prendre sur les jours de cours</a:t>
            </a:r>
            <a:endParaRPr lang="fr-CH" altLang="fr-FR" sz="2000" dirty="0">
              <a:solidFill>
                <a:schemeClr val="tx1"/>
              </a:solidFill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fr-CH" altLang="fr-FR" sz="2400" dirty="0"/>
              <a:t> Site internet : </a:t>
            </a:r>
            <a:r>
              <a:rPr lang="fr-CH" altLang="fr-FR" sz="2400" dirty="0">
                <a:hlinkClick r:id="rId2"/>
              </a:rPr>
              <a:t>www.epasc.ch</a:t>
            </a:r>
            <a:r>
              <a:rPr lang="fr-CH" altLang="fr-FR" sz="2400" dirty="0"/>
              <a:t> </a:t>
            </a:r>
            <a:endParaRPr lang="fr-CH" altLang="fr-FR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2000" dirty="0">
                <a:solidFill>
                  <a:schemeClr val="tx1"/>
                </a:solidFill>
              </a:rPr>
              <a:t>Documents d’informations de l’école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CH" altLang="fr-FR" sz="2000" dirty="0">
                <a:solidFill>
                  <a:schemeClr val="tx1"/>
                </a:solidFill>
              </a:rPr>
              <a:t>Présentation des formations et des documents de formations continues</a:t>
            </a:r>
          </a:p>
          <a:p>
            <a:pPr marL="342900" lvl="1" indent="-342900">
              <a:spcBef>
                <a:spcPts val="1800"/>
              </a:spcBef>
              <a:buSzPct val="70000"/>
              <a:buBlip>
                <a:blip r:embed="rId3"/>
              </a:buBlip>
              <a:defRPr/>
            </a:pPr>
            <a:r>
              <a:rPr lang="fr-CH" altLang="fr-FR" sz="2400" dirty="0">
                <a:solidFill>
                  <a:schemeClr val="tx1"/>
                </a:solidFill>
                <a:ea typeface="+mn-ea"/>
                <a:cs typeface="+mn-cs"/>
              </a:rPr>
              <a:t>Cours d’appuis</a:t>
            </a:r>
          </a:p>
          <a:p>
            <a:pPr lvl="1">
              <a:lnSpc>
                <a:spcPct val="90000"/>
              </a:lnSpc>
              <a:buSzPct val="70000"/>
              <a:defRPr/>
            </a:pPr>
            <a:r>
              <a:rPr lang="fr-CH" altLang="fr-FR" sz="2000" dirty="0">
                <a:solidFill>
                  <a:schemeClr val="tx1"/>
                </a:solidFill>
              </a:rPr>
              <a:t>Vont débuter prochainement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 dirty="0"/>
              <a:t>Informations générales…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7793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339752" y="574854"/>
            <a:ext cx="5832475" cy="523220"/>
          </a:xfrm>
        </p:spPr>
        <p:txBody>
          <a:bodyPr/>
          <a:lstStyle/>
          <a:p>
            <a:r>
              <a:rPr lang="fr-CH" dirty="0"/>
              <a:t>Admissions </a:t>
            </a:r>
            <a:r>
              <a:rPr lang="fr-CH" dirty="0" err="1"/>
              <a:t>plt</a:t>
            </a:r>
            <a:r>
              <a:rPr lang="fr-CH" dirty="0"/>
              <a:t> 2024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772816"/>
            <a:ext cx="8136135" cy="43204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fr-CH" sz="2800" dirty="0"/>
              <a:t>Entretiens pour les entrées de 2024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fr-CH" sz="2400" dirty="0">
                <a:solidFill>
                  <a:srgbClr val="6666FF"/>
                </a:solidFill>
              </a:rPr>
              <a:t>Lundi </a:t>
            </a:r>
            <a:r>
              <a:rPr lang="fr-CH" sz="2400" b="1" dirty="0">
                <a:solidFill>
                  <a:srgbClr val="6666FF"/>
                </a:solidFill>
              </a:rPr>
              <a:t>26 février 2024 de 7h30 à 17h00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fr-CH" sz="2400" b="1" dirty="0">
                <a:solidFill>
                  <a:srgbClr val="6666FF"/>
                </a:solidFill>
              </a:rPr>
              <a:t>Mercredi 26 avril 2024 </a:t>
            </a:r>
            <a:r>
              <a:rPr lang="fr-CH" sz="2400" dirty="0">
                <a:solidFill>
                  <a:srgbClr val="6666FF"/>
                </a:solidFill>
              </a:rPr>
              <a:t>planning selon ls inscriptions</a:t>
            </a:r>
            <a:endParaRPr lang="fr-CH" sz="3200" dirty="0"/>
          </a:p>
          <a:p>
            <a:pPr lvl="2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fr-CH" sz="2400" dirty="0"/>
              <a:t>Inscription pour les personnes intéressées 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fr-CH" dirty="0"/>
              <a:t>Sur le formulaire, par courriel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fr-CH" dirty="0"/>
              <a:t>Dernière minute</a:t>
            </a:r>
          </a:p>
          <a:p>
            <a:pPr lvl="4">
              <a:lnSpc>
                <a:spcPct val="90000"/>
              </a:lnSpc>
              <a:defRPr/>
            </a:pPr>
            <a:r>
              <a:rPr lang="fr-CH" dirty="0"/>
              <a:t>appeler le secrétariat  027 606 77 40</a:t>
            </a:r>
          </a:p>
          <a:p>
            <a:pPr marL="1023937" lvl="3" indent="0" eaLnBrk="1" hangingPunct="1">
              <a:lnSpc>
                <a:spcPct val="90000"/>
              </a:lnSpc>
              <a:buNone/>
              <a:defRPr/>
            </a:pPr>
            <a:endParaRPr lang="fr-CH" sz="2200" dirty="0"/>
          </a:p>
          <a:p>
            <a:pPr marL="1023937" lvl="3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CH" sz="2400" b="1" dirty="0">
                <a:solidFill>
                  <a:srgbClr val="9933FF"/>
                </a:solidFill>
              </a:rPr>
              <a:t>Merci pour votre nécessaire collaboration  </a:t>
            </a:r>
          </a:p>
        </p:txBody>
      </p:sp>
    </p:spTree>
    <p:extLst>
      <p:ext uri="{BB962C8B-B14F-4D97-AF65-F5344CB8AC3E}">
        <p14:creationId xmlns:p14="http://schemas.microsoft.com/office/powerpoint/2010/main" val="1147283839"/>
      </p:ext>
    </p:extLst>
  </p:cSld>
  <p:clrMapOvr>
    <a:masterClrMapping/>
  </p:clrMapOvr>
</p:sld>
</file>

<file path=ppt/theme/theme1.xml><?xml version="1.0" encoding="utf-8"?>
<a:theme xmlns:a="http://schemas.openxmlformats.org/drawingml/2006/main" name="EPASC">
  <a:themeElements>
    <a:clrScheme name="MODELE_V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_V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smtClean="0">
            <a:latin typeface="Arial Black" pitchFamily="34" charset="0"/>
          </a:defRPr>
        </a:defPPr>
      </a:lstStyle>
    </a:txDef>
  </a:objectDefaults>
  <a:extraClrSchemeLst>
    <a:extraClrScheme>
      <a:clrScheme name="MODELE_V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V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V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8315</TotalTime>
  <Words>639</Words>
  <Application>Microsoft Office PowerPoint</Application>
  <PresentationFormat>Affichage à l'écran (4:3)</PresentationFormat>
  <Paragraphs>133</Paragraphs>
  <Slides>18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Times New Roman</vt:lpstr>
      <vt:lpstr>Wingdings</vt:lpstr>
      <vt:lpstr>EPASC</vt:lpstr>
      <vt:lpstr>Présentation PowerPoint</vt:lpstr>
      <vt:lpstr>Rentrée 2023-2024</vt:lpstr>
      <vt:lpstr>Rentrée 2023 - 2024</vt:lpstr>
      <vt:lpstr>Rentrée 2023 - 2024</vt:lpstr>
      <vt:lpstr>Rentrée 2023 - 2024</vt:lpstr>
      <vt:lpstr>Rentrée 2023 - 2024</vt:lpstr>
      <vt:lpstr>Rentrée 2023 – 2024</vt:lpstr>
      <vt:lpstr>Informations générales…</vt:lpstr>
      <vt:lpstr>Admissions plt 2024</vt:lpstr>
      <vt:lpstr>Formation : Ecole et stages </vt:lpstr>
      <vt:lpstr>Formation : Ecole et stages </vt:lpstr>
      <vt:lpstr>Formation : Ecole et stages </vt:lpstr>
      <vt:lpstr>Suivi pratique des apprentis</vt:lpstr>
      <vt:lpstr>Informations stages GEI - EEI</vt:lpstr>
      <vt:lpstr>Rapport de formation</vt:lpstr>
      <vt:lpstr>Partenariat école - entreprise</vt:lpstr>
      <vt:lpstr>Services externes</vt:lpstr>
      <vt:lpstr>Présentation PowerPoint</vt:lpstr>
    </vt:vector>
  </TitlesOfParts>
  <Company>Etat du Valais - Staat Wallis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AC_VS</dc:creator>
  <cp:lastModifiedBy>Mao Monod</cp:lastModifiedBy>
  <cp:revision>790</cp:revision>
  <cp:lastPrinted>2018-10-30T10:34:59Z</cp:lastPrinted>
  <dcterms:created xsi:type="dcterms:W3CDTF">2005-05-08T19:22:57Z</dcterms:created>
  <dcterms:modified xsi:type="dcterms:W3CDTF">2023-09-26T05:51:30Z</dcterms:modified>
</cp:coreProperties>
</file>